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42" r:id="rId2"/>
    <p:sldId id="302" r:id="rId3"/>
    <p:sldId id="258" r:id="rId4"/>
    <p:sldId id="259" r:id="rId5"/>
    <p:sldId id="343" r:id="rId6"/>
    <p:sldId id="310" r:id="rId7"/>
    <p:sldId id="325" r:id="rId8"/>
    <p:sldId id="336" r:id="rId9"/>
    <p:sldId id="308" r:id="rId10"/>
    <p:sldId id="338" r:id="rId11"/>
    <p:sldId id="340" r:id="rId12"/>
    <p:sldId id="334" r:id="rId13"/>
    <p:sldId id="329" r:id="rId14"/>
    <p:sldId id="339" r:id="rId15"/>
    <p:sldId id="341" r:id="rId16"/>
    <p:sldId id="272" r:id="rId17"/>
  </p:sldIdLst>
  <p:sldSz cx="9144000" cy="5143500" type="screen16x9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198"/>
    <a:srgbClr val="003399"/>
    <a:srgbClr val="0B5117"/>
    <a:srgbClr val="FFFFCC"/>
    <a:srgbClr val="0C788E"/>
    <a:srgbClr val="0066CC"/>
    <a:srgbClr val="50A05A"/>
    <a:srgbClr val="660066"/>
    <a:srgbClr val="0000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9" d="100"/>
          <a:sy n="79" d="100"/>
        </p:scale>
        <p:origin x="54" y="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913F8-5E29-4E5F-93B9-27E21E2F5AF1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560FF-25C4-477E-8F57-04AEDF823539}">
      <dgm:prSet phldrT="[Текст]"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ky-KG" sz="2800" dirty="0" smtClean="0">
              <a:latin typeface="Calibri" panose="020F0502020204030204" pitchFamily="34" charset="0"/>
            </a:rPr>
            <a:t>Механикалык термелүү, анын түрлөрү;</a:t>
          </a:r>
          <a:endParaRPr lang="en-US" sz="2800" dirty="0">
            <a:latin typeface="Calibri" panose="020F0502020204030204" pitchFamily="34" charset="0"/>
          </a:endParaRPr>
        </a:p>
      </dgm:t>
    </dgm:pt>
    <dgm:pt modelId="{FC731EA9-C1A4-48EF-982A-0472F2DB3756}" type="parTrans" cxnId="{51E73FF5-DD8A-4C8C-B60C-F2DF533E1B28}">
      <dgm:prSet/>
      <dgm:spPr/>
      <dgm:t>
        <a:bodyPr/>
        <a:lstStyle/>
        <a:p>
          <a:endParaRPr lang="en-US"/>
        </a:p>
      </dgm:t>
    </dgm:pt>
    <dgm:pt modelId="{48201E13-F440-415B-9DFF-983CCCD8CAFC}" type="sibTrans" cxnId="{51E73FF5-DD8A-4C8C-B60C-F2DF533E1B28}">
      <dgm:prSet/>
      <dgm:spPr/>
      <dgm:t>
        <a:bodyPr/>
        <a:lstStyle/>
        <a:p>
          <a:endParaRPr lang="en-US"/>
        </a:p>
      </dgm:t>
    </dgm:pt>
    <dgm:pt modelId="{0D415520-5488-46CD-BCDE-DD1C8C3FCE8D}">
      <dgm:prSet phldrT="[Текст]"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ky-KG" sz="2800" dirty="0" smtClean="0">
              <a:latin typeface="Calibri" panose="020F0502020204030204" pitchFamily="34" charset="0"/>
            </a:rPr>
            <a:t>Термелүү жыштыгы, мезгили, амплитудасы;</a:t>
          </a:r>
          <a:endParaRPr lang="en-US" sz="2800" dirty="0">
            <a:latin typeface="Calibri" panose="020F0502020204030204" pitchFamily="34" charset="0"/>
          </a:endParaRPr>
        </a:p>
      </dgm:t>
    </dgm:pt>
    <dgm:pt modelId="{047748D0-574D-4D4D-9E3E-1A0703E1FD1D}" type="parTrans" cxnId="{97BDA266-78BD-4C88-B669-98299E6146C2}">
      <dgm:prSet/>
      <dgm:spPr/>
      <dgm:t>
        <a:bodyPr/>
        <a:lstStyle/>
        <a:p>
          <a:endParaRPr lang="en-US"/>
        </a:p>
      </dgm:t>
    </dgm:pt>
    <dgm:pt modelId="{861DD81D-5646-4DF9-9AA0-4D35681A6071}" type="sibTrans" cxnId="{97BDA266-78BD-4C88-B669-98299E6146C2}">
      <dgm:prSet/>
      <dgm:spPr/>
      <dgm:t>
        <a:bodyPr/>
        <a:lstStyle/>
        <a:p>
          <a:endParaRPr lang="en-US"/>
        </a:p>
      </dgm:t>
    </dgm:pt>
    <dgm:pt modelId="{6E38CC24-C50F-4813-AB29-ABFE2B3DD461}">
      <dgm:prSet phldrT="[Текст]" custT="1"/>
      <dgm:spPr>
        <a:solidFill>
          <a:srgbClr val="0033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ky-KG" sz="2800" dirty="0" smtClean="0">
              <a:latin typeface="Calibri" panose="020F0502020204030204" pitchFamily="34" charset="0"/>
            </a:rPr>
            <a:t>Термелүү кыймылы жаратылышта жана техникада.</a:t>
          </a:r>
          <a:endParaRPr lang="en-US" sz="2800" dirty="0">
            <a:latin typeface="Calibri" panose="020F0502020204030204" pitchFamily="34" charset="0"/>
          </a:endParaRPr>
        </a:p>
      </dgm:t>
    </dgm:pt>
    <dgm:pt modelId="{8B1DFF19-DD4D-455D-8FF7-16C961985875}" type="parTrans" cxnId="{3EC61884-6F71-43F9-89D5-A15E60B96C17}">
      <dgm:prSet/>
      <dgm:spPr/>
      <dgm:t>
        <a:bodyPr/>
        <a:lstStyle/>
        <a:p>
          <a:endParaRPr lang="en-US"/>
        </a:p>
      </dgm:t>
    </dgm:pt>
    <dgm:pt modelId="{B464FEBA-D21D-482F-A83B-0C1F0FA01CFB}" type="sibTrans" cxnId="{3EC61884-6F71-43F9-89D5-A15E60B96C17}">
      <dgm:prSet/>
      <dgm:spPr/>
      <dgm:t>
        <a:bodyPr/>
        <a:lstStyle/>
        <a:p>
          <a:endParaRPr lang="en-US"/>
        </a:p>
      </dgm:t>
    </dgm:pt>
    <dgm:pt modelId="{EF4C1230-9FD7-4218-9291-F82E7BC153EE}" type="pres">
      <dgm:prSet presAssocID="{B98913F8-5E29-4E5F-93B9-27E21E2F5A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EDA1474-7EFD-4811-95CE-B860632D9560}" type="pres">
      <dgm:prSet presAssocID="{B98913F8-5E29-4E5F-93B9-27E21E2F5AF1}" presName="Name1" presStyleCnt="0"/>
      <dgm:spPr/>
    </dgm:pt>
    <dgm:pt modelId="{793A9255-E909-475D-9029-EB5E86221CA2}" type="pres">
      <dgm:prSet presAssocID="{B98913F8-5E29-4E5F-93B9-27E21E2F5AF1}" presName="cycle" presStyleCnt="0"/>
      <dgm:spPr/>
    </dgm:pt>
    <dgm:pt modelId="{6BF3A052-6E56-4EE0-BCA0-F9ED5F4DE198}" type="pres">
      <dgm:prSet presAssocID="{B98913F8-5E29-4E5F-93B9-27E21E2F5AF1}" presName="srcNode" presStyleLbl="node1" presStyleIdx="0" presStyleCnt="3"/>
      <dgm:spPr/>
    </dgm:pt>
    <dgm:pt modelId="{CD39A6F1-7253-4A0B-BA5B-C46C568069F7}" type="pres">
      <dgm:prSet presAssocID="{B98913F8-5E29-4E5F-93B9-27E21E2F5AF1}" presName="conn" presStyleLbl="parChTrans1D2" presStyleIdx="0" presStyleCnt="1"/>
      <dgm:spPr/>
      <dgm:t>
        <a:bodyPr/>
        <a:lstStyle/>
        <a:p>
          <a:endParaRPr lang="en-US"/>
        </a:p>
      </dgm:t>
    </dgm:pt>
    <dgm:pt modelId="{BA79D528-76F0-4696-9907-96DCFF3470F6}" type="pres">
      <dgm:prSet presAssocID="{B98913F8-5E29-4E5F-93B9-27E21E2F5AF1}" presName="extraNode" presStyleLbl="node1" presStyleIdx="0" presStyleCnt="3"/>
      <dgm:spPr/>
    </dgm:pt>
    <dgm:pt modelId="{6E12BE4E-A129-4FC1-8E58-972856137404}" type="pres">
      <dgm:prSet presAssocID="{B98913F8-5E29-4E5F-93B9-27E21E2F5AF1}" presName="dstNode" presStyleLbl="node1" presStyleIdx="0" presStyleCnt="3"/>
      <dgm:spPr/>
    </dgm:pt>
    <dgm:pt modelId="{2D1E402F-1555-4CA3-B813-C958ECE12A8C}" type="pres">
      <dgm:prSet presAssocID="{5CC560FF-25C4-477E-8F57-04AEDF82353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105B8-2ABA-4BE4-B1F7-87E6F73671C0}" type="pres">
      <dgm:prSet presAssocID="{5CC560FF-25C4-477E-8F57-04AEDF823539}" presName="accent_1" presStyleCnt="0"/>
      <dgm:spPr/>
    </dgm:pt>
    <dgm:pt modelId="{147EF163-264B-4966-AB2C-2D53F84BFAAD}" type="pres">
      <dgm:prSet presAssocID="{5CC560FF-25C4-477E-8F57-04AEDF823539}" presName="accentRepeatNode" presStyleLbl="solidFgAcc1" presStyleIdx="0" presStyleCnt="3"/>
      <dgm:spPr/>
    </dgm:pt>
    <dgm:pt modelId="{909C3850-D427-4C17-9A20-CD8587BCA4AB}" type="pres">
      <dgm:prSet presAssocID="{0D415520-5488-46CD-BCDE-DD1C8C3FCE8D}" presName="text_2" presStyleLbl="node1" presStyleIdx="1" presStyleCnt="3" custLinFactNeighborX="4144" custLinFactNeighborY="5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13840-ED5C-4FB5-93DA-CF561802F052}" type="pres">
      <dgm:prSet presAssocID="{0D415520-5488-46CD-BCDE-DD1C8C3FCE8D}" presName="accent_2" presStyleCnt="0"/>
      <dgm:spPr/>
    </dgm:pt>
    <dgm:pt modelId="{7CBEBE33-49BD-4F4E-AE23-46A071B5F118}" type="pres">
      <dgm:prSet presAssocID="{0D415520-5488-46CD-BCDE-DD1C8C3FCE8D}" presName="accentRepeatNode" presStyleLbl="solidFgAcc1" presStyleIdx="1" presStyleCnt="3"/>
      <dgm:spPr/>
    </dgm:pt>
    <dgm:pt modelId="{C4675E33-0BF5-4900-922C-D7C1AAA7E258}" type="pres">
      <dgm:prSet presAssocID="{6E38CC24-C50F-4813-AB29-ABFE2B3DD4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0ED6A-DF91-4AC4-9FB5-2EA7C3E2B5BC}" type="pres">
      <dgm:prSet presAssocID="{6E38CC24-C50F-4813-AB29-ABFE2B3DD461}" presName="accent_3" presStyleCnt="0"/>
      <dgm:spPr/>
    </dgm:pt>
    <dgm:pt modelId="{067DA289-37E6-40CE-91B7-299DFDE1206C}" type="pres">
      <dgm:prSet presAssocID="{6E38CC24-C50F-4813-AB29-ABFE2B3DD461}" presName="accentRepeatNode" presStyleLbl="solidFgAcc1" presStyleIdx="2" presStyleCnt="3"/>
      <dgm:spPr/>
    </dgm:pt>
  </dgm:ptLst>
  <dgm:cxnLst>
    <dgm:cxn modelId="{C2381E0D-D6F8-4CE6-A745-C727F1369847}" type="presOf" srcId="{5CC560FF-25C4-477E-8F57-04AEDF823539}" destId="{2D1E402F-1555-4CA3-B813-C958ECE12A8C}" srcOrd="0" destOrd="0" presId="urn:microsoft.com/office/officeart/2008/layout/VerticalCurvedList"/>
    <dgm:cxn modelId="{768367C8-BA79-4355-AB95-FBDB9E1548D1}" type="presOf" srcId="{6E38CC24-C50F-4813-AB29-ABFE2B3DD461}" destId="{C4675E33-0BF5-4900-922C-D7C1AAA7E258}" srcOrd="0" destOrd="0" presId="urn:microsoft.com/office/officeart/2008/layout/VerticalCurvedList"/>
    <dgm:cxn modelId="{51E73FF5-DD8A-4C8C-B60C-F2DF533E1B28}" srcId="{B98913F8-5E29-4E5F-93B9-27E21E2F5AF1}" destId="{5CC560FF-25C4-477E-8F57-04AEDF823539}" srcOrd="0" destOrd="0" parTransId="{FC731EA9-C1A4-48EF-982A-0472F2DB3756}" sibTransId="{48201E13-F440-415B-9DFF-983CCCD8CAFC}"/>
    <dgm:cxn modelId="{2155E78C-D267-4223-9355-A0ECB349DC92}" type="presOf" srcId="{B98913F8-5E29-4E5F-93B9-27E21E2F5AF1}" destId="{EF4C1230-9FD7-4218-9291-F82E7BC153EE}" srcOrd="0" destOrd="0" presId="urn:microsoft.com/office/officeart/2008/layout/VerticalCurvedList"/>
    <dgm:cxn modelId="{97BDA266-78BD-4C88-B669-98299E6146C2}" srcId="{B98913F8-5E29-4E5F-93B9-27E21E2F5AF1}" destId="{0D415520-5488-46CD-BCDE-DD1C8C3FCE8D}" srcOrd="1" destOrd="0" parTransId="{047748D0-574D-4D4D-9E3E-1A0703E1FD1D}" sibTransId="{861DD81D-5646-4DF9-9AA0-4D35681A6071}"/>
    <dgm:cxn modelId="{5218021A-E7E0-40CC-B8D1-ADBE6DD68749}" type="presOf" srcId="{48201E13-F440-415B-9DFF-983CCCD8CAFC}" destId="{CD39A6F1-7253-4A0B-BA5B-C46C568069F7}" srcOrd="0" destOrd="0" presId="urn:microsoft.com/office/officeart/2008/layout/VerticalCurvedList"/>
    <dgm:cxn modelId="{06A6C242-787A-4FB2-8810-FB03546ED24E}" type="presOf" srcId="{0D415520-5488-46CD-BCDE-DD1C8C3FCE8D}" destId="{909C3850-D427-4C17-9A20-CD8587BCA4AB}" srcOrd="0" destOrd="0" presId="urn:microsoft.com/office/officeart/2008/layout/VerticalCurvedList"/>
    <dgm:cxn modelId="{3EC61884-6F71-43F9-89D5-A15E60B96C17}" srcId="{B98913F8-5E29-4E5F-93B9-27E21E2F5AF1}" destId="{6E38CC24-C50F-4813-AB29-ABFE2B3DD461}" srcOrd="2" destOrd="0" parTransId="{8B1DFF19-DD4D-455D-8FF7-16C961985875}" sibTransId="{B464FEBA-D21D-482F-A83B-0C1F0FA01CFB}"/>
    <dgm:cxn modelId="{76EDD2BE-E3DA-4582-836B-C4B951A3FEEB}" type="presParOf" srcId="{EF4C1230-9FD7-4218-9291-F82E7BC153EE}" destId="{1EDA1474-7EFD-4811-95CE-B860632D9560}" srcOrd="0" destOrd="0" presId="urn:microsoft.com/office/officeart/2008/layout/VerticalCurvedList"/>
    <dgm:cxn modelId="{7E6A1BA5-A68D-4C5D-8763-669E08DE8182}" type="presParOf" srcId="{1EDA1474-7EFD-4811-95CE-B860632D9560}" destId="{793A9255-E909-475D-9029-EB5E86221CA2}" srcOrd="0" destOrd="0" presId="urn:microsoft.com/office/officeart/2008/layout/VerticalCurvedList"/>
    <dgm:cxn modelId="{D8C04F60-816E-444A-8CA6-A6436DC02A79}" type="presParOf" srcId="{793A9255-E909-475D-9029-EB5E86221CA2}" destId="{6BF3A052-6E56-4EE0-BCA0-F9ED5F4DE198}" srcOrd="0" destOrd="0" presId="urn:microsoft.com/office/officeart/2008/layout/VerticalCurvedList"/>
    <dgm:cxn modelId="{127197D1-0F32-4F4E-B176-693A5D1598FA}" type="presParOf" srcId="{793A9255-E909-475D-9029-EB5E86221CA2}" destId="{CD39A6F1-7253-4A0B-BA5B-C46C568069F7}" srcOrd="1" destOrd="0" presId="urn:microsoft.com/office/officeart/2008/layout/VerticalCurvedList"/>
    <dgm:cxn modelId="{089A1F31-A305-489E-AB6A-1E4EC96B31ED}" type="presParOf" srcId="{793A9255-E909-475D-9029-EB5E86221CA2}" destId="{BA79D528-76F0-4696-9907-96DCFF3470F6}" srcOrd="2" destOrd="0" presId="urn:microsoft.com/office/officeart/2008/layout/VerticalCurvedList"/>
    <dgm:cxn modelId="{CFFE69FB-52DD-48AC-9346-193582572739}" type="presParOf" srcId="{793A9255-E909-475D-9029-EB5E86221CA2}" destId="{6E12BE4E-A129-4FC1-8E58-972856137404}" srcOrd="3" destOrd="0" presId="urn:microsoft.com/office/officeart/2008/layout/VerticalCurvedList"/>
    <dgm:cxn modelId="{911EAB9C-25EB-4F92-A798-2291328DFB2E}" type="presParOf" srcId="{1EDA1474-7EFD-4811-95CE-B860632D9560}" destId="{2D1E402F-1555-4CA3-B813-C958ECE12A8C}" srcOrd="1" destOrd="0" presId="urn:microsoft.com/office/officeart/2008/layout/VerticalCurvedList"/>
    <dgm:cxn modelId="{7C4A7D03-E8D8-4FCF-9CBB-463270EE1E2D}" type="presParOf" srcId="{1EDA1474-7EFD-4811-95CE-B860632D9560}" destId="{2DE105B8-2ABA-4BE4-B1F7-87E6F73671C0}" srcOrd="2" destOrd="0" presId="urn:microsoft.com/office/officeart/2008/layout/VerticalCurvedList"/>
    <dgm:cxn modelId="{793B8B4F-8D6C-426B-80AB-C370963582CC}" type="presParOf" srcId="{2DE105B8-2ABA-4BE4-B1F7-87E6F73671C0}" destId="{147EF163-264B-4966-AB2C-2D53F84BFAAD}" srcOrd="0" destOrd="0" presId="urn:microsoft.com/office/officeart/2008/layout/VerticalCurvedList"/>
    <dgm:cxn modelId="{928FE2F2-368B-456D-AABA-BBDA5BE1B70B}" type="presParOf" srcId="{1EDA1474-7EFD-4811-95CE-B860632D9560}" destId="{909C3850-D427-4C17-9A20-CD8587BCA4AB}" srcOrd="3" destOrd="0" presId="urn:microsoft.com/office/officeart/2008/layout/VerticalCurvedList"/>
    <dgm:cxn modelId="{80D6F23C-63AC-4410-A584-164EAAB15353}" type="presParOf" srcId="{1EDA1474-7EFD-4811-95CE-B860632D9560}" destId="{D7313840-ED5C-4FB5-93DA-CF561802F052}" srcOrd="4" destOrd="0" presId="urn:microsoft.com/office/officeart/2008/layout/VerticalCurvedList"/>
    <dgm:cxn modelId="{8053355A-6A08-42E6-B966-8DE465B44440}" type="presParOf" srcId="{D7313840-ED5C-4FB5-93DA-CF561802F052}" destId="{7CBEBE33-49BD-4F4E-AE23-46A071B5F118}" srcOrd="0" destOrd="0" presId="urn:microsoft.com/office/officeart/2008/layout/VerticalCurvedList"/>
    <dgm:cxn modelId="{2FEE4D18-10ED-45EE-A6DA-CD625FBE197C}" type="presParOf" srcId="{1EDA1474-7EFD-4811-95CE-B860632D9560}" destId="{C4675E33-0BF5-4900-922C-D7C1AAA7E258}" srcOrd="5" destOrd="0" presId="urn:microsoft.com/office/officeart/2008/layout/VerticalCurvedList"/>
    <dgm:cxn modelId="{464C3EEF-542C-4B39-B081-CA5D2EB99021}" type="presParOf" srcId="{1EDA1474-7EFD-4811-95CE-B860632D9560}" destId="{1F80ED6A-DF91-4AC4-9FB5-2EA7C3E2B5BC}" srcOrd="6" destOrd="0" presId="urn:microsoft.com/office/officeart/2008/layout/VerticalCurvedList"/>
    <dgm:cxn modelId="{E0FDD779-1308-4604-9EBE-823A6FF4C6F9}" type="presParOf" srcId="{1F80ED6A-DF91-4AC4-9FB5-2EA7C3E2B5BC}" destId="{067DA289-37E6-40CE-91B7-299DFDE120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9A6F1-7253-4A0B-BA5B-C46C568069F7}">
      <dsp:nvSpPr>
        <dsp:cNvPr id="0" name=""/>
        <dsp:cNvSpPr/>
      </dsp:nvSpPr>
      <dsp:spPr>
        <a:xfrm>
          <a:off x="-3927684" y="-603059"/>
          <a:ext cx="4680882" cy="4680882"/>
        </a:xfrm>
        <a:prstGeom prst="blockArc">
          <a:avLst>
            <a:gd name="adj1" fmla="val 18900000"/>
            <a:gd name="adj2" fmla="val 2700000"/>
            <a:gd name="adj3" fmla="val 461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E402F-1555-4CA3-B813-C958ECE12A8C}">
      <dsp:nvSpPr>
        <dsp:cNvPr id="0" name=""/>
        <dsp:cNvSpPr/>
      </dsp:nvSpPr>
      <dsp:spPr>
        <a:xfrm>
          <a:off x="484368" y="347476"/>
          <a:ext cx="7822679" cy="694952"/>
        </a:xfrm>
        <a:prstGeom prst="rect">
          <a:avLst/>
        </a:prstGeom>
        <a:solidFill>
          <a:srgbClr val="003399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61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800" kern="1200" dirty="0" smtClean="0">
              <a:latin typeface="Calibri" panose="020F0502020204030204" pitchFamily="34" charset="0"/>
            </a:rPr>
            <a:t>Механикалык термелүү, анын түрлөрү;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484368" y="347476"/>
        <a:ext cx="7822679" cy="694952"/>
      </dsp:txXfrm>
    </dsp:sp>
    <dsp:sp modelId="{147EF163-264B-4966-AB2C-2D53F84BFAAD}">
      <dsp:nvSpPr>
        <dsp:cNvPr id="0" name=""/>
        <dsp:cNvSpPr/>
      </dsp:nvSpPr>
      <dsp:spPr>
        <a:xfrm>
          <a:off x="50023" y="260607"/>
          <a:ext cx="868691" cy="868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C3850-D427-4C17-9A20-CD8587BCA4AB}">
      <dsp:nvSpPr>
        <dsp:cNvPr id="0" name=""/>
        <dsp:cNvSpPr/>
      </dsp:nvSpPr>
      <dsp:spPr>
        <a:xfrm>
          <a:off x="782864" y="1426731"/>
          <a:ext cx="7570063" cy="694952"/>
        </a:xfrm>
        <a:prstGeom prst="rect">
          <a:avLst/>
        </a:prstGeom>
        <a:solidFill>
          <a:srgbClr val="003399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61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800" kern="1200" dirty="0" smtClean="0">
              <a:latin typeface="Calibri" panose="020F0502020204030204" pitchFamily="34" charset="0"/>
            </a:rPr>
            <a:t>Термелүү жыштыгы, мезгили, амплитудасы;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782864" y="1426731"/>
        <a:ext cx="7570063" cy="694952"/>
      </dsp:txXfrm>
    </dsp:sp>
    <dsp:sp modelId="{7CBEBE33-49BD-4F4E-AE23-46A071B5F118}">
      <dsp:nvSpPr>
        <dsp:cNvPr id="0" name=""/>
        <dsp:cNvSpPr/>
      </dsp:nvSpPr>
      <dsp:spPr>
        <a:xfrm>
          <a:off x="302638" y="1303036"/>
          <a:ext cx="868691" cy="868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75E33-0BF5-4900-922C-D7C1AAA7E258}">
      <dsp:nvSpPr>
        <dsp:cNvPr id="0" name=""/>
        <dsp:cNvSpPr/>
      </dsp:nvSpPr>
      <dsp:spPr>
        <a:xfrm>
          <a:off x="484368" y="2432334"/>
          <a:ext cx="7822679" cy="694952"/>
        </a:xfrm>
        <a:prstGeom prst="rect">
          <a:avLst/>
        </a:prstGeom>
        <a:solidFill>
          <a:srgbClr val="003399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619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800" kern="1200" dirty="0" smtClean="0">
              <a:latin typeface="Calibri" panose="020F0502020204030204" pitchFamily="34" charset="0"/>
            </a:rPr>
            <a:t>Термелүү кыймылы жаратылышта жана техникада.</a:t>
          </a:r>
          <a:endParaRPr lang="en-US" sz="2800" kern="1200" dirty="0">
            <a:latin typeface="Calibri" panose="020F0502020204030204" pitchFamily="34" charset="0"/>
          </a:endParaRPr>
        </a:p>
      </dsp:txBody>
      <dsp:txXfrm>
        <a:off x="484368" y="2432334"/>
        <a:ext cx="7822679" cy="694952"/>
      </dsp:txXfrm>
    </dsp:sp>
    <dsp:sp modelId="{067DA289-37E6-40CE-91B7-299DFDE1206C}">
      <dsp:nvSpPr>
        <dsp:cNvPr id="0" name=""/>
        <dsp:cNvSpPr/>
      </dsp:nvSpPr>
      <dsp:spPr>
        <a:xfrm>
          <a:off x="50023" y="2345465"/>
          <a:ext cx="868691" cy="868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6D975C-783D-403F-A2A9-E37A135F6616}" type="datetimeFigureOut">
              <a:rPr lang="ru-RU"/>
              <a:pPr>
                <a:defRPr/>
              </a:pPr>
              <a:t>08.05.2021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22C9E2-00A3-4A6B-9D0B-2FEF26A7B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39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828F67-A42D-4335-B84F-2EDDBF5029ED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3599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828F67-A42D-4335-B84F-2EDDBF5029ED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4556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828F67-A42D-4335-B84F-2EDDBF5029ED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565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828F67-A42D-4335-B84F-2EDDBF5029ED}" type="slidenum">
              <a:rPr lang="ru-RU" smtClean="0"/>
              <a:pPr eaLnBrk="1" hangingPunct="1"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8374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>
              <a:defRPr/>
            </a:pPr>
            <a:fld id="{DDC589F5-2321-4931-8256-AAFA06B022F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743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>
              <a:defRPr/>
            </a:pPr>
            <a:fld id="{4B10994B-53F6-41C2-A4C6-9826749C598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01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>
              <a:defRPr/>
            </a:pPr>
            <a:fld id="{4B10994B-53F6-41C2-A4C6-9826749C598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242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>
              <a:defRPr/>
            </a:pPr>
            <a:fld id="{4B10994B-53F6-41C2-A4C6-9826749C598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60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>
              <a:defRPr/>
            </a:pPr>
            <a:fld id="{4B10994B-53F6-41C2-A4C6-9826749C598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20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>
              <a:defRPr/>
            </a:pPr>
            <a:fld id="{4B10994B-53F6-41C2-A4C6-9826749C598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303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47A0C-0401-4FFB-81BF-06574374F02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344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D90BD-B697-4D23-A65D-F4C46758E8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74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853A4-2AE3-4E38-8064-A8E7D2286E8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774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>
              <a:defRPr/>
            </a:pPr>
            <a:fld id="{1CF1FEFF-51AF-42D7-9298-3934A07FF3F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270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>
              <a:defRPr/>
            </a:pPr>
            <a:fld id="{67D82C35-3D20-4E0B-B136-F2ED8C0C38F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309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>
              <a:defRPr/>
            </a:pPr>
            <a:fld id="{F3110DD6-3ADE-4A8F-BD77-2DACBF5ACF8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912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5020C-30AC-41CD-9DFE-6A21ACB5634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573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7273F-BC1B-40B1-BA04-64D2B6CA705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859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70939-E2C1-4349-A2FB-B43F6DAA405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561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>
              <a:defRPr/>
            </a:pPr>
            <a:fld id="{A27D6D96-41F1-4649-B22F-EF4360ADEC4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053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B10994B-53F6-41C2-A4C6-9826749C598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80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gif"/><Relationship Id="rId5" Type="http://schemas.openxmlformats.org/officeDocument/2006/relationships/image" Target="../media/image18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11" Type="http://schemas.openxmlformats.org/officeDocument/2006/relationships/image" Target="../media/image30.png"/><Relationship Id="rId5" Type="http://schemas.openxmlformats.org/officeDocument/2006/relationships/image" Target="../media/image19.gif"/><Relationship Id="rId10" Type="http://schemas.openxmlformats.org/officeDocument/2006/relationships/image" Target="../media/image29.png"/><Relationship Id="rId4" Type="http://schemas.openxmlformats.org/officeDocument/2006/relationships/image" Target="../media/image26.gif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6.gif"/><Relationship Id="rId9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683765" cy="1455596"/>
          </a:xfrm>
        </p:spPr>
        <p:txBody>
          <a:bodyPr>
            <a:noAutofit/>
          </a:bodyPr>
          <a:lstStyle/>
          <a:p>
            <a:pPr algn="ctr"/>
            <a:r>
              <a:rPr lang="ru-RU" sz="16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Физика </a:t>
            </a:r>
            <a:endParaRPr lang="ru-RU" sz="16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99742"/>
            <a:ext cx="7632848" cy="21602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9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7-класс</a:t>
            </a:r>
          </a:p>
          <a:p>
            <a:pPr marL="0" indent="0" algn="r">
              <a:buNone/>
            </a:pPr>
            <a:endParaRPr lang="ru-RU" sz="2000" dirty="0" smtClean="0"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endParaRPr lang="ru-RU" sz="2000" dirty="0"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sz="3400" b="1" dirty="0" err="1">
                <a:latin typeface="Monotype Corsiva" panose="03010101010201010101" pitchFamily="66" charset="0"/>
              </a:rPr>
              <a:t>м</a:t>
            </a:r>
            <a:r>
              <a:rPr lang="ru-RU" sz="3400" b="1" dirty="0" err="1" smtClean="0">
                <a:latin typeface="Monotype Corsiva" panose="03010101010201010101" pitchFamily="66" charset="0"/>
              </a:rPr>
              <a:t>угалим</a:t>
            </a:r>
            <a:r>
              <a:rPr lang="ru-RU" sz="3400" b="1" dirty="0" smtClean="0">
                <a:latin typeface="Monotype Corsiva" panose="03010101010201010101" pitchFamily="66" charset="0"/>
              </a:rPr>
              <a:t>: </a:t>
            </a:r>
            <a:r>
              <a:rPr lang="ru-RU" sz="3400" b="1" dirty="0" err="1" smtClean="0">
                <a:latin typeface="Monotype Corsiva" panose="03010101010201010101" pitchFamily="66" charset="0"/>
              </a:rPr>
              <a:t>Муканбеткалый</a:t>
            </a:r>
            <a:r>
              <a:rPr lang="ru-RU" sz="3400" b="1" dirty="0" smtClean="0">
                <a:latin typeface="Monotype Corsiva" panose="03010101010201010101" pitchFamily="66" charset="0"/>
              </a:rPr>
              <a:t> к Н</a:t>
            </a:r>
            <a:endParaRPr lang="ru-RU" sz="29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95527"/>
      </p:ext>
    </p:extLst>
  </p:cSld>
  <p:clrMapOvr>
    <a:masterClrMapping/>
  </p:clrMapOvr>
  <p:transition spd="slow" advTm="2974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259632" y="411510"/>
            <a:ext cx="6840760" cy="504056"/>
          </a:xfrm>
          <a:prstGeom prst="roundRect">
            <a:avLst/>
          </a:prstGeom>
          <a:solidFill>
            <a:srgbClr val="0251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latin typeface="Calibri" panose="020F0502020204030204" pitchFamily="34" charset="0"/>
              </a:rPr>
              <a:t>Термелүү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latin typeface="Calibri" panose="020F0502020204030204" pitchFamily="34" charset="0"/>
              </a:rPr>
              <a:t>кыймылы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46875" y="1053793"/>
            <a:ext cx="223224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Термелүү</a:t>
            </a:r>
            <a:endParaRPr lang="en-US" sz="32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322" y="1700976"/>
            <a:ext cx="2736304" cy="864708"/>
          </a:xfrm>
          <a:prstGeom prst="roundRect">
            <a:avLst/>
          </a:prstGeom>
          <a:noFill/>
          <a:ln w="12700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Өз алдынча термелүү</a:t>
            </a:r>
            <a:endParaRPr 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55876" y="1700976"/>
            <a:ext cx="2664296" cy="864708"/>
          </a:xfrm>
          <a:prstGeom prst="roundRect">
            <a:avLst/>
          </a:prstGeom>
          <a:noFill/>
          <a:ln w="12700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Аргасыздан термелүү</a:t>
            </a:r>
            <a:endParaRPr 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88124" y="1492242"/>
            <a:ext cx="468052" cy="21541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69822" y="1474405"/>
            <a:ext cx="468052" cy="2332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9" y="2895550"/>
            <a:ext cx="1792285" cy="16819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74" y="2656744"/>
            <a:ext cx="1067562" cy="2135123"/>
          </a:xfrm>
          <a:prstGeom prst="rect">
            <a:avLst/>
          </a:prstGeom>
        </p:spPr>
      </p:pic>
      <p:pic>
        <p:nvPicPr>
          <p:cNvPr id="6146" name="Picture 2" descr="http://gudnmaksim7a.narod.ru/cycle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37" y="2615390"/>
            <a:ext cx="1807280" cy="22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93323"/>
      </p:ext>
    </p:extLst>
  </p:cSld>
  <p:clrMapOvr>
    <a:masterClrMapping/>
  </p:clrMapOvr>
  <p:transition spd="slow" advTm="8004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722790" y="4052683"/>
            <a:ext cx="3520402" cy="518289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917523" y="4041333"/>
            <a:ext cx="3223745" cy="540060"/>
          </a:xfrm>
          <a:prstGeom prst="round2DiagRect">
            <a:avLst>
              <a:gd name="adj1" fmla="val 40855"/>
              <a:gd name="adj2" fmla="val 0"/>
            </a:avLst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өз алдынча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220072" y="4011910"/>
            <a:ext cx="3385693" cy="569483"/>
          </a:xfrm>
          <a:prstGeom prst="round2DiagRect">
            <a:avLst>
              <a:gd name="adj1" fmla="val 40855"/>
              <a:gd name="adj2" fmla="val 0"/>
            </a:avLst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аргасыздан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89393" y="4047887"/>
            <a:ext cx="648072" cy="540060"/>
          </a:xfrm>
          <a:prstGeom prst="round2DiagRect">
            <a:avLst>
              <a:gd name="adj1" fmla="val 40855"/>
              <a:gd name="adj2" fmla="val 0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4000" b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40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4926618" y="4011909"/>
            <a:ext cx="648072" cy="580833"/>
          </a:xfrm>
          <a:prstGeom prst="round2DiagRect">
            <a:avLst>
              <a:gd name="adj1" fmla="val 46902"/>
              <a:gd name="adj2" fmla="val 0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40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ru-RU" sz="40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03648" y="428684"/>
            <a:ext cx="6696744" cy="504056"/>
          </a:xfrm>
          <a:prstGeom prst="roundRect">
            <a:avLst/>
          </a:prstGeom>
          <a:solidFill>
            <a:srgbClr val="0251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Calibri" panose="020F0502020204030204" pitchFamily="34" charset="0"/>
              </a:rPr>
              <a:t>Суроо</a:t>
            </a:r>
            <a:r>
              <a:rPr lang="ru-RU" sz="3200" b="1" dirty="0" smtClean="0">
                <a:latin typeface="Calibri" panose="020F0502020204030204" pitchFamily="34" charset="0"/>
              </a:rPr>
              <a:t>: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7983" y="1131590"/>
            <a:ext cx="4208241" cy="257621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600" dirty="0" smtClean="0">
                <a:solidFill>
                  <a:srgbClr val="025198"/>
                </a:solidFill>
                <a:latin typeface="Calibri" panose="020F0502020204030204" pitchFamily="34" charset="0"/>
              </a:rPr>
              <a:t>Сүрөттөгү селкинчектин термелүүсү кандай термелүүгө кирет?</a:t>
            </a:r>
            <a:endParaRPr lang="en-US" sz="3600" dirty="0">
              <a:solidFill>
                <a:srgbClr val="025198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detidom.ucoz.ru/deti_kachajutsj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3" y="1048692"/>
            <a:ext cx="3264297" cy="27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449434"/>
      </p:ext>
    </p:extLst>
  </p:cSld>
  <p:clrMapOvr>
    <a:masterClrMapping/>
  </p:clrMapOvr>
  <p:transition spd="slow" advTm="227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56967" y="428684"/>
            <a:ext cx="6943425" cy="504056"/>
          </a:xfrm>
          <a:prstGeom prst="roundRect">
            <a:avLst/>
          </a:prstGeom>
          <a:solidFill>
            <a:srgbClr val="0251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Calibri" panose="020F0502020204030204" pitchFamily="34" charset="0"/>
              </a:rPr>
              <a:t>Термелүү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latin typeface="Calibri" panose="020F0502020204030204" pitchFamily="34" charset="0"/>
              </a:rPr>
              <a:t>кыймылы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http://www.cerezforum.net/proxy.php?image=http%3A%2F%2Ffizikdunyasi.ucoz.com%2Fdalgalar%2Fimage031.gif&amp;hash=242041723c12379c08837eef688f97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" y="1306920"/>
            <a:ext cx="2850218" cy="14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hysicsbook.narod.ru/interactive/active_lk/gif/asy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44061"/>
            <a:ext cx="1864948" cy="13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agnitola.org/attachments/teoriya-avtozvuka/722074d1425200966-Magnitola-Avtozvuk-1385896568-ef1708ad6b757b84c08159fc5201578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67" y="3003251"/>
            <a:ext cx="6947209" cy="163716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81" y="1244061"/>
            <a:ext cx="2566291" cy="1437348"/>
          </a:xfrm>
          <a:prstGeom prst="rect">
            <a:avLst/>
          </a:prstGeom>
          <a:ln w="38100">
            <a:solidFill>
              <a:srgbClr val="0B5117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4833363"/>
      </p:ext>
    </p:extLst>
  </p:cSld>
  <p:clrMapOvr>
    <a:masterClrMapping/>
  </p:clrMapOvr>
  <p:transition spd="slow" advTm="4051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1560" y="483518"/>
            <a:ext cx="7920880" cy="504056"/>
          </a:xfrm>
          <a:prstGeom prst="roundRect">
            <a:avLst/>
          </a:prstGeom>
          <a:solidFill>
            <a:srgbClr val="0251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Calibri" panose="020F0502020204030204" pitchFamily="34" charset="0"/>
              </a:rPr>
              <a:t>Кыргызстанда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latin typeface="Calibri" panose="020F0502020204030204" pitchFamily="34" charset="0"/>
              </a:rPr>
              <a:t>электр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latin typeface="Calibri" panose="020F0502020204030204" pitchFamily="34" charset="0"/>
              </a:rPr>
              <a:t>энергиясын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latin typeface="Calibri" panose="020F0502020204030204" pitchFamily="34" charset="0"/>
              </a:rPr>
              <a:t>өндүрүү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  <p:pic>
        <p:nvPicPr>
          <p:cNvPr id="7172" name="Picture 4" descr="http://malfiz.at.ua/_ph/23/495852688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1" t="23700" r="11800" b="37239"/>
          <a:stretch/>
        </p:blipFill>
        <p:spPr bwMode="auto">
          <a:xfrm>
            <a:off x="539056" y="1707654"/>
            <a:ext cx="2555701" cy="17281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210719" y="1138095"/>
            <a:ext cx="3809551" cy="13309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Термелүү мезгили</a:t>
            </a:r>
            <a:r>
              <a:rPr lang="ky-KG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– толук бир термелүүгө кеткен убакыт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3094" y="2425323"/>
            <a:ext cx="231923" cy="253234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73787"/>
            <a:ext cx="1774293" cy="2232802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1700944" y="2432606"/>
            <a:ext cx="231923" cy="253234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792163" y="1707654"/>
            <a:ext cx="231923" cy="253234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вал 23"/>
          <p:cNvSpPr/>
          <p:nvPr/>
        </p:nvSpPr>
        <p:spPr>
          <a:xfrm>
            <a:off x="2063938" y="1707654"/>
            <a:ext cx="231923" cy="253234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ямая соединительная линия 10"/>
          <p:cNvCxnSpPr>
            <a:stCxn id="9" idx="4"/>
          </p:cNvCxnSpPr>
          <p:nvPr/>
        </p:nvCxnSpPr>
        <p:spPr>
          <a:xfrm>
            <a:off x="539056" y="2678557"/>
            <a:ext cx="10592" cy="97090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16905" y="2622893"/>
            <a:ext cx="0" cy="108369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9055" y="3507854"/>
            <a:ext cx="1277850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42986" y="3435846"/>
                <a:ext cx="4167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3600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86" y="3435846"/>
                <a:ext cx="416781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6507" y="3895747"/>
                <a:ext cx="1149737" cy="923394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32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07" y="3895747"/>
                <a:ext cx="1149737" cy="9233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95585" y="3884759"/>
                <a:ext cx="3466270" cy="3693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ru-RU" sz="2400" b="1" i="0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ky-KG" sz="2400" b="1" i="0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термелүү жыштыгы</m:t>
                      </m:r>
                    </m:oMath>
                  </m:oMathPara>
                </a14:m>
                <a:endParaRPr lang="en-US" sz="2400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85" y="3884759"/>
                <a:ext cx="346627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50" r="-175" b="-2539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15590" y="3897984"/>
                <a:ext cx="1136913" cy="921984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en-US" sz="32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590" y="3897984"/>
                <a:ext cx="1136913" cy="92198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46865" y="4161085"/>
                <a:ext cx="1232132" cy="3693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4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865" y="4161085"/>
                <a:ext cx="123213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7353" r="-3922" b="-354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82944" y="4317951"/>
                <a:ext cx="2012859" cy="693844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4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Гц</m:t>
                      </m:r>
                    </m:oMath>
                  </m:oMathPara>
                </a14:m>
                <a:endParaRPr lang="en-US" sz="2400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44" y="4317951"/>
                <a:ext cx="2012859" cy="6938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Скругленный прямоугольник 39"/>
          <p:cNvSpPr/>
          <p:nvPr/>
        </p:nvSpPr>
        <p:spPr>
          <a:xfrm>
            <a:off x="3210718" y="2514922"/>
            <a:ext cx="3809553" cy="121534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Термелүү жыштыгы</a:t>
            </a:r>
            <a:r>
              <a:rPr lang="ky-KG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– 1с убакыт ичиндеги термелүүлөрдүн саны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28463" y="1467864"/>
            <a:ext cx="10592" cy="97090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082862" y="1475527"/>
            <a:ext cx="0" cy="108369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12450" y="1563638"/>
            <a:ext cx="2570412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494180" y="969840"/>
                <a:ext cx="5741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80" y="969840"/>
                <a:ext cx="574196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13911174"/>
      </p:ext>
    </p:extLst>
  </p:cSld>
  <p:clrMapOvr>
    <a:masterClrMapping/>
  </p:clrMapOvr>
  <p:transition spd="slow" advTm="11877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4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1560" y="483518"/>
            <a:ext cx="7920880" cy="504056"/>
          </a:xfrm>
          <a:prstGeom prst="roundRect">
            <a:avLst/>
          </a:prstGeom>
          <a:solidFill>
            <a:srgbClr val="0251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Calibri" panose="020F0502020204030204" pitchFamily="34" charset="0"/>
              </a:rPr>
              <a:t>Кыргызстанда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latin typeface="Calibri" panose="020F0502020204030204" pitchFamily="34" charset="0"/>
              </a:rPr>
              <a:t>электр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latin typeface="Calibri" panose="020F0502020204030204" pitchFamily="34" charset="0"/>
              </a:rPr>
              <a:t>энергиясын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latin typeface="Calibri" panose="020F0502020204030204" pitchFamily="34" charset="0"/>
              </a:rPr>
              <a:t>өндүрүү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  <p:pic>
        <p:nvPicPr>
          <p:cNvPr id="7172" name="Picture 4" descr="http://malfiz.at.ua/_ph/23/495852688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1" t="23700" r="11800" b="37239"/>
          <a:stretch/>
        </p:blipFill>
        <p:spPr bwMode="auto">
          <a:xfrm>
            <a:off x="2843808" y="1515930"/>
            <a:ext cx="2499841" cy="17764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67544" y="3619745"/>
            <a:ext cx="8280920" cy="111905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Термелүү амплитудасы</a:t>
            </a:r>
            <a:r>
              <a:rPr lang="ky-KG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– термелүүчү нерсенин тең салмактуулук абалынан эң чоң жылыш аралыгы.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501822" y="1692687"/>
                <a:ext cx="4167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y-KG" sz="36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А</m:t>
                      </m:r>
                    </m:oMath>
                  </m:oMathPara>
                </a14:m>
                <a:endParaRPr lang="en-US" sz="3600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822" y="1692687"/>
                <a:ext cx="416781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http://physics.nad.ru/Physics/Pendulum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15" y="1463714"/>
            <a:ext cx="2432106" cy="1828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437545" y="1573542"/>
            <a:ext cx="720081" cy="370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437545" y="2404148"/>
            <a:ext cx="72008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501822" y="1573542"/>
            <a:ext cx="7731" cy="830606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157625" y="1577243"/>
            <a:ext cx="0" cy="826905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0" y="1561483"/>
            <a:ext cx="1442402" cy="1730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139461"/>
      </p:ext>
    </p:extLst>
  </p:cSld>
  <p:clrMapOvr>
    <a:masterClrMapping/>
  </p:clrMapOvr>
  <p:transition spd="slow" advTm="6835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86930" y="3672942"/>
            <a:ext cx="3520402" cy="518289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881663" y="3661592"/>
            <a:ext cx="3223745" cy="540060"/>
          </a:xfrm>
          <a:prstGeom prst="round2DiagRect">
            <a:avLst>
              <a:gd name="adj1" fmla="val 40855"/>
              <a:gd name="adj2" fmla="val 0"/>
            </a:avLst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0,02 </a:t>
            </a:r>
            <a:r>
              <a:rPr lang="ky-KG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Гц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184212" y="3632169"/>
            <a:ext cx="3385693" cy="569483"/>
          </a:xfrm>
          <a:prstGeom prst="round2DiagRect">
            <a:avLst>
              <a:gd name="adj1" fmla="val 40855"/>
              <a:gd name="adj2" fmla="val 0"/>
            </a:avLst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 </a:t>
            </a:r>
            <a:r>
              <a:rPr lang="ky-KG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Гц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53533" y="3668146"/>
            <a:ext cx="648072" cy="540060"/>
          </a:xfrm>
          <a:prstGeom prst="round2DiagRect">
            <a:avLst>
              <a:gd name="adj1" fmla="val 40855"/>
              <a:gd name="adj2" fmla="val 0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4000" b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40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4890758" y="3621535"/>
            <a:ext cx="648072" cy="580833"/>
          </a:xfrm>
          <a:prstGeom prst="round2DiagRect">
            <a:avLst>
              <a:gd name="adj1" fmla="val 46902"/>
              <a:gd name="adj2" fmla="val 0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40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ru-RU" sz="40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03648" y="428684"/>
            <a:ext cx="6696744" cy="504056"/>
          </a:xfrm>
          <a:prstGeom prst="roundRect">
            <a:avLst/>
          </a:prstGeom>
          <a:solidFill>
            <a:srgbClr val="0251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Calibri" panose="020F0502020204030204" pitchFamily="34" charset="0"/>
              </a:rPr>
              <a:t>Суроо</a:t>
            </a:r>
            <a:r>
              <a:rPr lang="ru-RU" sz="3200" b="1" dirty="0" smtClean="0">
                <a:latin typeface="Calibri" panose="020F0502020204030204" pitchFamily="34" charset="0"/>
              </a:rPr>
              <a:t>: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19872" y="1152267"/>
            <a:ext cx="5216353" cy="227201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600" dirty="0" err="1" smtClean="0">
                <a:solidFill>
                  <a:srgbClr val="025198"/>
                </a:solidFill>
                <a:latin typeface="Calibri" panose="020F0502020204030204" pitchFamily="34" charset="0"/>
              </a:rPr>
              <a:t>Маятниктин</a:t>
            </a:r>
            <a:r>
              <a:rPr lang="ky-KG" sz="3600" dirty="0" smtClean="0">
                <a:solidFill>
                  <a:srgbClr val="025198"/>
                </a:solidFill>
                <a:latin typeface="Calibri" panose="020F0502020204030204" pitchFamily="34" charset="0"/>
              </a:rPr>
              <a:t> термелүү мезгили 0,02 </a:t>
            </a:r>
            <a:r>
              <a:rPr lang="ky-KG" sz="3600" dirty="0" err="1" smtClean="0">
                <a:solidFill>
                  <a:srgbClr val="025198"/>
                </a:solidFill>
                <a:latin typeface="Calibri" panose="020F0502020204030204" pitchFamily="34" charset="0"/>
              </a:rPr>
              <a:t>с</a:t>
            </a:r>
            <a:r>
              <a:rPr lang="ky-KG" sz="3600" dirty="0" smtClean="0">
                <a:solidFill>
                  <a:srgbClr val="025198"/>
                </a:solidFill>
                <a:latin typeface="Calibri" panose="020F0502020204030204" pitchFamily="34" charset="0"/>
              </a:rPr>
              <a:t> болсо, анын жыштыгы канча болот?</a:t>
            </a:r>
            <a:endParaRPr lang="en-US" sz="3600" dirty="0">
              <a:solidFill>
                <a:srgbClr val="025198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2" y="1335537"/>
            <a:ext cx="1774293" cy="1956293"/>
          </a:xfrm>
          <a:prstGeom prst="rect">
            <a:avLst/>
          </a:prstGeom>
        </p:spPr>
      </p:pic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686930" y="4399117"/>
            <a:ext cx="3520402" cy="518289"/>
          </a:xfrm>
          <a:prstGeom prst="round2DiagRect">
            <a:avLst>
              <a:gd name="adj1" fmla="val 50000"/>
              <a:gd name="adj2" fmla="val 0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919303" y="4399113"/>
            <a:ext cx="3223745" cy="540060"/>
          </a:xfrm>
          <a:prstGeom prst="round2DiagRect">
            <a:avLst>
              <a:gd name="adj1" fmla="val 40855"/>
              <a:gd name="adj2" fmla="val 0"/>
            </a:avLst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500 </a:t>
            </a:r>
            <a:r>
              <a:rPr lang="ky-KG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Гц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5184212" y="4358344"/>
            <a:ext cx="3385693" cy="569483"/>
          </a:xfrm>
          <a:prstGeom prst="round2DiagRect">
            <a:avLst>
              <a:gd name="adj1" fmla="val 40855"/>
              <a:gd name="adj2" fmla="val 0"/>
            </a:avLst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ky-KG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Гц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53533" y="4394321"/>
            <a:ext cx="648072" cy="540060"/>
          </a:xfrm>
          <a:prstGeom prst="round2DiagRect">
            <a:avLst>
              <a:gd name="adj1" fmla="val 40855"/>
              <a:gd name="adj2" fmla="val 0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40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ru-RU" sz="40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4890758" y="4358343"/>
            <a:ext cx="648072" cy="580833"/>
          </a:xfrm>
          <a:prstGeom prst="round2DiagRect">
            <a:avLst>
              <a:gd name="adj1" fmla="val 46902"/>
              <a:gd name="adj2" fmla="val 0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40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ru-RU" sz="40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89005"/>
      </p:ext>
    </p:extLst>
  </p:cSld>
  <p:clrMapOvr>
    <a:masterClrMapping/>
  </p:clrMapOvr>
  <p:transition spd="slow" advTm="2417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98659169"/>
              </p:ext>
            </p:extLst>
          </p:nvPr>
        </p:nvGraphicFramePr>
        <p:xfrm>
          <a:off x="323528" y="1131590"/>
          <a:ext cx="8352928" cy="347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496657" y="1491630"/>
            <a:ext cx="648072" cy="648072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600" dirty="0" smtClean="0"/>
              <a:t>1</a:t>
            </a:r>
            <a:endParaRPr lang="en-US" sz="3600" dirty="0"/>
          </a:p>
        </p:txBody>
      </p:sp>
      <p:sp>
        <p:nvSpPr>
          <p:cNvPr id="8" name="Овал 7"/>
          <p:cNvSpPr/>
          <p:nvPr/>
        </p:nvSpPr>
        <p:spPr>
          <a:xfrm>
            <a:off x="763047" y="2558321"/>
            <a:ext cx="648072" cy="648072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600" dirty="0" smtClean="0"/>
              <a:t>2</a:t>
            </a:r>
            <a:endParaRPr lang="en-US" sz="3600" dirty="0"/>
          </a:p>
        </p:txBody>
      </p:sp>
      <p:sp>
        <p:nvSpPr>
          <p:cNvPr id="9" name="Овал 8"/>
          <p:cNvSpPr/>
          <p:nvPr/>
        </p:nvSpPr>
        <p:spPr>
          <a:xfrm>
            <a:off x="503553" y="3625012"/>
            <a:ext cx="648072" cy="648072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600" dirty="0" smtClean="0"/>
              <a:t>3</a:t>
            </a:r>
            <a:endParaRPr lang="en-US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7083" y="465530"/>
            <a:ext cx="6943425" cy="504056"/>
          </a:xfrm>
          <a:prstGeom prst="roundRect">
            <a:avLst/>
          </a:prstGeom>
          <a:solidFill>
            <a:srgbClr val="0251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Calibri" panose="020F0502020204030204" pitchFamily="34" charset="0"/>
              </a:rPr>
              <a:t>Жыйынтыктоо</a:t>
            </a:r>
            <a:r>
              <a:rPr lang="ru-RU" sz="3200" b="1" dirty="0" smtClean="0">
                <a:latin typeface="Calibri" panose="020F0502020204030204" pitchFamily="34" charset="0"/>
              </a:rPr>
              <a:t>: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18435" name="Picture 5" descr="D:\Алиппе Тв\cabaktar9-klass_fizika\3dchel\3_D_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29" y="497976"/>
            <a:ext cx="519785" cy="43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472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483518"/>
            <a:ext cx="1690564" cy="461784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Calibri" pitchFamily="34" charset="0"/>
              </a:rPr>
              <a:t>Тема: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4355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Термелүү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кыймылы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. </a:t>
            </a:r>
          </a:p>
          <a:p>
            <a:pPr algn="ctr" eaLnBrk="1" hangingPunct="1">
              <a:defRPr/>
            </a:pPr>
            <a:r>
              <a:rPr lang="ru-RU" sz="32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Термелүү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мезгили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жыштыгы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жана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cs typeface="Calibri" pitchFamily="34" charset="0"/>
              </a:rPr>
              <a:t>амплитудасы</a:t>
            </a:r>
            <a:endParaRPr lang="ru-RU" sz="3200" dirty="0">
              <a:solidFill>
                <a:srgbClr val="7030A0"/>
              </a:solidFill>
              <a:latin typeface="Monotype Corsiva" panose="03010101010201010101" pitchFamily="66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03760"/>
            <a:ext cx="2160240" cy="1983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1936" r="5433" b="4656"/>
          <a:stretch/>
        </p:blipFill>
        <p:spPr>
          <a:xfrm>
            <a:off x="4727594" y="2427734"/>
            <a:ext cx="266116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85518"/>
      </p:ext>
    </p:extLst>
  </p:cSld>
  <p:clrMapOvr>
    <a:masterClrMapping/>
  </p:clrMapOvr>
  <p:transition spd="slow" advTm="9604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74651"/>
            <a:ext cx="6515100" cy="735806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Сабактын</a:t>
            </a: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ж</a:t>
            </a:r>
            <a:r>
              <a:rPr lang="ky-KG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үрүшүндө:</a:t>
            </a:r>
            <a:endParaRPr lang="ru-RU" b="1" dirty="0" smtClean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0427" y="1491630"/>
            <a:ext cx="8436741" cy="2736304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ky-KG" sz="2800" dirty="0" smtClean="0"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термелүү кыймылы менен кеңири  таанышасыңар;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y-KG" sz="2800" dirty="0"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ky-KG" sz="2800" dirty="0" smtClean="0"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термелүү кыймылынын ар кандай параметрлерин аныктайсыңар;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y-KG" sz="2800" dirty="0" smtClean="0"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жаратылыштагы жана техникадагы термелүү кыймылдарынын мисалдарын көрөсүңөр. </a:t>
            </a:r>
            <a:endParaRPr lang="ru-RU" sz="2800" dirty="0" smtClean="0">
              <a:solidFill>
                <a:srgbClr val="025198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4" name="Picture 5" descr="D:\F\IMAGES\Взрывной пакет Инфографика_2014 (1)\CD_Root\AutoPlay\Product\Человечки 3D\man-with-check-sign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70" y="483518"/>
            <a:ext cx="716459" cy="6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</p:spTree>
  </p:cSld>
  <p:clrMapOvr>
    <a:masterClrMapping/>
  </p:clrMapOvr>
  <p:transition spd="slow" advTm="15376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835696" y="422771"/>
            <a:ext cx="5772150" cy="857250"/>
          </a:xfrm>
        </p:spPr>
        <p:txBody>
          <a:bodyPr>
            <a:normAutofit/>
          </a:bodyPr>
          <a:lstStyle/>
          <a:p>
            <a:r>
              <a:rPr lang="ky-KG" sz="4400" b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Calibri" pitchFamily="34" charset="0"/>
              </a:rPr>
              <a:t>Негизги т</a:t>
            </a:r>
            <a:r>
              <a:rPr lang="ky-KG" sz="3600" b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Calibri" pitchFamily="34" charset="0"/>
              </a:rPr>
              <a:t>ү</a:t>
            </a:r>
            <a:r>
              <a:rPr lang="ky-KG" sz="4400" b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Calibri" pitchFamily="34" charset="0"/>
              </a:rPr>
              <a:t>ш</a:t>
            </a:r>
            <a:r>
              <a:rPr lang="ky-KG" sz="3600" b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Calibri" pitchFamily="34" charset="0"/>
              </a:rPr>
              <a:t>ү</a:t>
            </a:r>
            <a:r>
              <a:rPr lang="ky-KG" sz="4400" b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Calibri" pitchFamily="34" charset="0"/>
              </a:rPr>
              <a:t>н</a:t>
            </a:r>
            <a:r>
              <a:rPr lang="ky-KG" sz="3600" b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Calibri" pitchFamily="34" charset="0"/>
              </a:rPr>
              <a:t>ү</a:t>
            </a:r>
            <a:r>
              <a:rPr lang="ky-KG" sz="4400" b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Calibri" pitchFamily="34" charset="0"/>
              </a:rPr>
              <a:t>кт</a:t>
            </a:r>
            <a:r>
              <a:rPr lang="ky-KG" sz="3600" b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Calibri" pitchFamily="34" charset="0"/>
              </a:rPr>
              <a:t>ө</a:t>
            </a:r>
            <a:r>
              <a:rPr lang="ky-KG" sz="4400" b="1" dirty="0" smtClean="0">
                <a:solidFill>
                  <a:srgbClr val="003399"/>
                </a:solidFill>
                <a:latin typeface="Monotype Corsiva" panose="03010101010201010101" pitchFamily="66" charset="0"/>
                <a:cs typeface="Calibri" pitchFamily="34" charset="0"/>
              </a:rPr>
              <a:t>р:</a:t>
            </a:r>
            <a:endParaRPr lang="ru-RU" sz="4400" dirty="0" smtClean="0">
              <a:solidFill>
                <a:srgbClr val="003399"/>
              </a:solidFill>
              <a:latin typeface="Monotype Corsiva" panose="03010101010201010101" pitchFamily="66" charset="0"/>
              <a:cs typeface="Calibri" pitchFamily="34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725327" y="1398340"/>
            <a:ext cx="7992888" cy="30243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66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термел</a:t>
            </a:r>
            <a:r>
              <a:rPr lang="ru-RU" sz="2800" dirty="0" err="1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үү</a:t>
            </a:r>
            <a:r>
              <a:rPr lang="ru-RU" sz="32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y-KG" sz="32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 </a:t>
            </a:r>
            <a:r>
              <a:rPr lang="ru-RU" sz="3200" dirty="0" err="1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термел</a:t>
            </a:r>
            <a:r>
              <a:rPr lang="ru-RU" sz="2800" dirty="0" err="1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үү</a:t>
            </a:r>
            <a:r>
              <a:rPr lang="ru-RU" sz="32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 </a:t>
            </a:r>
            <a:r>
              <a:rPr lang="ru-RU" sz="3200" dirty="0" err="1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мезгили</a:t>
            </a:r>
            <a:r>
              <a:rPr lang="ky-KG" sz="32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y-KG" sz="32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 термел</a:t>
            </a:r>
            <a:r>
              <a:rPr lang="ky-KG" sz="28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үү</a:t>
            </a:r>
            <a:r>
              <a:rPr lang="ky-KG" sz="32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 жыштыгы;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y-KG" sz="32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өз алдынча, аргасыздан термел</a:t>
            </a:r>
            <a:r>
              <a:rPr lang="ky-KG" sz="28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үү</a:t>
            </a:r>
            <a:r>
              <a:rPr lang="ky-KG" sz="32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ky-KG" sz="32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 термел</a:t>
            </a:r>
            <a:r>
              <a:rPr lang="ky-KG" sz="28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үү</a:t>
            </a:r>
            <a:r>
              <a:rPr lang="ky-KG" sz="3200" dirty="0" smtClean="0">
                <a:solidFill>
                  <a:srgbClr val="0066CC"/>
                </a:solidFill>
                <a:latin typeface="Monotype Corsiva" panose="03010101010201010101" pitchFamily="66" charset="0"/>
                <a:cs typeface="Calibri" pitchFamily="34" charset="0"/>
              </a:rPr>
              <a:t> амплитудасы.</a:t>
            </a:r>
            <a:endParaRPr lang="ky-KG" sz="3200" dirty="0" smtClean="0">
              <a:solidFill>
                <a:srgbClr val="003399"/>
              </a:solidFill>
              <a:latin typeface="Monotype Corsiva" panose="03010101010201010101" pitchFamily="66" charset="0"/>
              <a:cs typeface="Calibri" pitchFamily="34" charset="0"/>
            </a:endParaRPr>
          </a:p>
        </p:txBody>
      </p:sp>
      <p:pic>
        <p:nvPicPr>
          <p:cNvPr id="6148" name="Picture 7" descr="D:\F\IMAGES\Взрывной пакет Инфографика_2014 (1)\CD_Root\AutoPlay\Product\Человечки 3D\man-with-symbol-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0461"/>
            <a:ext cx="648072" cy="6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</p:spTree>
  </p:cSld>
  <p:clrMapOvr>
    <a:masterClrMapping/>
  </p:clrMapOvr>
  <p:transition spd="slow" advTm="1816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4152"/>
            <a:ext cx="6984776" cy="960668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ky-K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Термел</a:t>
            </a:r>
            <a:r>
              <a:rPr lang="ky-KG" sz="2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үү</a:t>
            </a:r>
            <a:r>
              <a:rPr lang="ky-K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кыймылы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9874"/>
            <a:ext cx="2535777" cy="177020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557"/>
            <a:ext cx="2516188" cy="1858943"/>
          </a:xfrm>
        </p:spPr>
      </p:pic>
      <p:pic>
        <p:nvPicPr>
          <p:cNvPr id="12" name="Объект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05" y="1129874"/>
            <a:ext cx="2276475" cy="1770209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94" y="1129874"/>
            <a:ext cx="2400300" cy="2400300"/>
          </a:xfrm>
        </p:spPr>
      </p:pic>
    </p:spTree>
    <p:extLst>
      <p:ext uri="{BB962C8B-B14F-4D97-AF65-F5344CB8AC3E}">
        <p14:creationId xmlns:p14="http://schemas.microsoft.com/office/powerpoint/2010/main" val="2562541185"/>
      </p:ext>
    </p:extLst>
  </p:cSld>
  <p:clrMapOvr>
    <a:masterClrMapping/>
  </p:clrMapOvr>
  <p:transition spd="slow" advTm="5279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899592" y="3096759"/>
            <a:ext cx="7416824" cy="173800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1034999"/>
            <a:ext cx="8569629" cy="196340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87624" y="339502"/>
            <a:ext cx="6943425" cy="504056"/>
          </a:xfrm>
          <a:prstGeom prst="roundRect">
            <a:avLst/>
          </a:prstGeom>
          <a:solidFill>
            <a:srgbClr val="0251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Calibri" panose="020F0502020204030204" pitchFamily="34" charset="0"/>
              </a:rPr>
              <a:t>Термел</a:t>
            </a:r>
            <a:r>
              <a:rPr lang="ky-KG" sz="3200" b="1" dirty="0" err="1" smtClean="0">
                <a:latin typeface="Calibri" panose="020F0502020204030204" pitchFamily="34" charset="0"/>
              </a:rPr>
              <a:t>үү</a:t>
            </a:r>
            <a:r>
              <a:rPr lang="ky-KG" sz="3200" b="1" dirty="0" smtClean="0">
                <a:latin typeface="Calibri" panose="020F0502020204030204" pitchFamily="34" charset="0"/>
              </a:rPr>
              <a:t> кыймылы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irs0.4sqi.net/img/general/600x600/bQLRgDHQVd2_Uynz1gVYLAHr0rZBbrrv76LRQQoMz_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61" y="1300637"/>
            <a:ext cx="1523085" cy="15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baza.farpost.ru/v/1361968432888_bullet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22" y="1126708"/>
            <a:ext cx="2162671" cy="16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cs.nashgorod.ru/photogal/2030/1000_fee222704389df543295c24f9f3851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2" r="16674" b="15058"/>
          <a:stretch/>
        </p:blipFill>
        <p:spPr bwMode="auto">
          <a:xfrm>
            <a:off x="2071317" y="1603121"/>
            <a:ext cx="1688067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omadic-travel.com/images/folklor/2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3" t="4187" r="24297"/>
          <a:stretch/>
        </p:blipFill>
        <p:spPr bwMode="auto">
          <a:xfrm>
            <a:off x="1087016" y="1078252"/>
            <a:ext cx="755172" cy="18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xpertcen.ru/netcat_files/Offer/2012/12/_realbaby/4a429fa5dfb61dac68f2d872e88c572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9744" r="8023" b="13313"/>
          <a:stretch/>
        </p:blipFill>
        <p:spPr bwMode="auto">
          <a:xfrm>
            <a:off x="7500101" y="1603121"/>
            <a:ext cx="1393056" cy="9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conspot.ru/image.php?width=512&amp;height=512&amp;crop=none&amp;id=3498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90" y="3209534"/>
            <a:ext cx="1625231" cy="16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pi2uk.itvnet.lv/upload/articles/32/328910/images/Fakti-par-cilveku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00" y="3146382"/>
            <a:ext cx="1397846" cy="16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3-ec.buzzfed.com/static/2014-04/enhanced/webdr04/28/14/edit-32451-1398710772-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91" y="3182063"/>
            <a:ext cx="1182275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3452622"/>
      </p:ext>
    </p:extLst>
  </p:cSld>
  <p:clrMapOvr>
    <a:masterClrMapping/>
  </p:clrMapOvr>
  <p:transition spd="slow" advTm="2624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56967" y="428684"/>
            <a:ext cx="6943425" cy="504056"/>
          </a:xfrm>
          <a:prstGeom prst="roundRect">
            <a:avLst/>
          </a:prstGeom>
          <a:solidFill>
            <a:srgbClr val="0251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Calibri" panose="020F0502020204030204" pitchFamily="34" charset="0"/>
              </a:rPr>
              <a:t>Термел</a:t>
            </a:r>
            <a:r>
              <a:rPr lang="ky-KG" sz="3200" b="1" dirty="0" err="1" smtClean="0">
                <a:latin typeface="Calibri" panose="020F0502020204030204" pitchFamily="34" charset="0"/>
              </a:rPr>
              <a:t>үү</a:t>
            </a:r>
            <a:r>
              <a:rPr lang="ky-KG" sz="3200" b="1" dirty="0" smtClean="0">
                <a:latin typeface="Calibri" panose="020F0502020204030204" pitchFamily="34" charset="0"/>
              </a:rPr>
              <a:t> кыймылы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131590"/>
            <a:ext cx="8424936" cy="151216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Убакыттын өтүшү менен мезгилдүү кайталанып туруучу кыймыл </a:t>
            </a:r>
            <a:r>
              <a:rPr lang="ky-KG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термелүү кыймылы </a:t>
            </a:r>
            <a:r>
              <a:rPr lang="ky-KG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деп аталат.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99" y="2729197"/>
            <a:ext cx="59912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66171"/>
      </p:ext>
    </p:extLst>
  </p:cSld>
  <p:clrMapOvr>
    <a:masterClrMapping/>
  </p:clrMapOvr>
  <p:transition spd="slow" advTm="43421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4948237"/>
            <a:ext cx="792163" cy="195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y-KG" sz="800" dirty="0"/>
              <a:t>физика</a:t>
            </a:r>
            <a:endParaRPr lang="ru-RU" sz="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56967" y="428684"/>
            <a:ext cx="6943425" cy="504056"/>
          </a:xfrm>
          <a:prstGeom prst="roundRect">
            <a:avLst/>
          </a:prstGeom>
          <a:solidFill>
            <a:srgbClr val="0251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Calibri" panose="020F0502020204030204" pitchFamily="34" charset="0"/>
              </a:rPr>
              <a:t>Термел</a:t>
            </a:r>
            <a:r>
              <a:rPr lang="ky-KG" sz="3200" b="1" dirty="0" err="1" smtClean="0">
                <a:latin typeface="Calibri" panose="020F0502020204030204" pitchFamily="34" charset="0"/>
              </a:rPr>
              <a:t>үү</a:t>
            </a:r>
            <a:r>
              <a:rPr lang="ky-KG" sz="3200" b="1" dirty="0" smtClean="0">
                <a:latin typeface="Calibri" panose="020F0502020204030204" pitchFamily="34" charset="0"/>
              </a:rPr>
              <a:t> кыймылы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178" y="1347614"/>
            <a:ext cx="3463742" cy="3024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Маятник</a:t>
            </a:r>
            <a:r>
              <a:rPr lang="ky-KG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– бул, бир чекиттин жанында, же кыймылсыз октун тегерегинде термеле ала турган катуу нерсе.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38" y="1492224"/>
            <a:ext cx="1433882" cy="286776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292080" y="1337211"/>
            <a:ext cx="3523560" cy="3024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Термелүү системасы</a:t>
            </a:r>
            <a:r>
              <a:rPr lang="ky-KG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ky-KG" sz="2800" smtClean="0">
                <a:solidFill>
                  <a:srgbClr val="002060"/>
                </a:solidFill>
                <a:latin typeface="Calibri" panose="020F0502020204030204" pitchFamily="34" charset="0"/>
              </a:rPr>
              <a:t>– бул, </a:t>
            </a:r>
            <a:r>
              <a:rPr lang="ky-KG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термелүү кыймылы </a:t>
            </a:r>
            <a:r>
              <a:rPr lang="ky-KG" sz="2800" smtClean="0">
                <a:solidFill>
                  <a:srgbClr val="002060"/>
                </a:solidFill>
                <a:latin typeface="Calibri" panose="020F0502020204030204" pitchFamily="34" charset="0"/>
              </a:rPr>
              <a:t>ишке аша </a:t>
            </a:r>
            <a:r>
              <a:rPr lang="ky-KG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турган нерселердин системасы.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677580"/>
      </p:ext>
    </p:extLst>
  </p:cSld>
  <p:clrMapOvr>
    <a:masterClrMapping/>
  </p:clrMapOvr>
  <p:transition spd="slow" advTm="7050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259632" y="411510"/>
            <a:ext cx="6840760" cy="504056"/>
          </a:xfrm>
          <a:prstGeom prst="roundRect">
            <a:avLst/>
          </a:prstGeom>
          <a:solidFill>
            <a:srgbClr val="0251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latin typeface="Calibri" panose="020F0502020204030204" pitchFamily="34" charset="0"/>
              </a:rPr>
              <a:t>Термелүү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r>
              <a:rPr lang="ru-RU" sz="3200" b="1" dirty="0" err="1" smtClean="0">
                <a:latin typeface="Calibri" panose="020F0502020204030204" pitchFamily="34" charset="0"/>
              </a:rPr>
              <a:t>кыймылы</a:t>
            </a:r>
            <a:r>
              <a:rPr lang="ru-RU" sz="3200" b="1" dirty="0" smtClean="0">
                <a:latin typeface="Calibri" panose="020F0502020204030204" pitchFamily="34" charset="0"/>
              </a:rPr>
              <a:t> 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55876" y="988186"/>
            <a:ext cx="2232248" cy="504056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Термелүү</a:t>
            </a:r>
            <a:endParaRPr lang="en-US" sz="32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707654"/>
            <a:ext cx="2736304" cy="864708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Механикалык</a:t>
            </a:r>
            <a:endParaRPr 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9852" y="1707654"/>
            <a:ext cx="2664296" cy="864708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Электр-магниттик</a:t>
            </a:r>
            <a:endParaRPr 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1707654"/>
            <a:ext cx="2664296" cy="864708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Химиялык</a:t>
            </a:r>
            <a:endParaRPr 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61465" y="2787774"/>
            <a:ext cx="2818547" cy="864708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err="1" smtClean="0">
                <a:solidFill>
                  <a:srgbClr val="003399"/>
                </a:solidFill>
                <a:latin typeface="Calibri" panose="020F0502020204030204" pitchFamily="34" charset="0"/>
              </a:rPr>
              <a:t>Термо-динамикалык</a:t>
            </a:r>
            <a:endParaRPr 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787774"/>
            <a:ext cx="2818547" cy="864708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Ж.б.</a:t>
            </a:r>
            <a:endParaRPr 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70493" y="4155926"/>
            <a:ext cx="4019037" cy="504056"/>
          </a:xfrm>
          <a:prstGeom prst="roundRect">
            <a:avLst/>
          </a:prstGeom>
          <a:solidFill>
            <a:srgbClr val="00B0F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800" dirty="0" smtClean="0">
                <a:solidFill>
                  <a:srgbClr val="003399"/>
                </a:solidFill>
                <a:latin typeface="Calibri" panose="020F0502020204030204" pitchFamily="34" charset="0"/>
              </a:rPr>
              <a:t>Термелүү теориясы</a:t>
            </a:r>
            <a:endParaRPr lang="en-US" sz="2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572000" y="1492242"/>
            <a:ext cx="0" cy="21541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88124" y="1492242"/>
            <a:ext cx="468052" cy="21541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69822" y="1474405"/>
            <a:ext cx="468052" cy="2332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131840" y="1707654"/>
            <a:ext cx="0" cy="100811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12160" y="1707654"/>
            <a:ext cx="0" cy="100811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46043748"/>
      </p:ext>
    </p:extLst>
  </p:cSld>
  <p:clrMapOvr>
    <a:masterClrMapping/>
  </p:clrMapOvr>
  <p:transition spd="slow" advTm="1535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5.7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8|0.9|1.9|0.9|0.6|37.7|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13734</TotalTime>
  <Words>283</Words>
  <Application>Microsoft Office PowerPoint</Application>
  <PresentationFormat>Экран (16:9)</PresentationFormat>
  <Paragraphs>93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Monotype Corsiva</vt:lpstr>
      <vt:lpstr>Wingdings</vt:lpstr>
      <vt:lpstr>Wingdings 3</vt:lpstr>
      <vt:lpstr>Легкий дым</vt:lpstr>
      <vt:lpstr>Физика </vt:lpstr>
      <vt:lpstr>Тема:</vt:lpstr>
      <vt:lpstr>Сабактын жүрүшүндө:</vt:lpstr>
      <vt:lpstr>Негизги түшүнүктөр:</vt:lpstr>
      <vt:lpstr>Термелүү кыймылы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1466</cp:revision>
  <cp:lastPrinted>2015-10-22T09:45:26Z</cp:lastPrinted>
  <dcterms:created xsi:type="dcterms:W3CDTF">2010-05-23T14:28:12Z</dcterms:created>
  <dcterms:modified xsi:type="dcterms:W3CDTF">2021-05-08T16:40:55Z</dcterms:modified>
</cp:coreProperties>
</file>