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79" r:id="rId3"/>
    <p:sldId id="264" r:id="rId4"/>
    <p:sldId id="263" r:id="rId5"/>
    <p:sldId id="258" r:id="rId6"/>
    <p:sldId id="260" r:id="rId7"/>
    <p:sldId id="266" r:id="rId8"/>
    <p:sldId id="265" r:id="rId9"/>
    <p:sldId id="261" r:id="rId10"/>
    <p:sldId id="268" r:id="rId11"/>
    <p:sldId id="269" r:id="rId12"/>
    <p:sldId id="281" r:id="rId13"/>
    <p:sldId id="27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FBF0AA1F-F8E7-440A-9FA2-D38CA16CA425}" type="datetimeFigureOut">
              <a:rPr lang="ru-RU" smtClean="0"/>
              <a:pPr>
                <a:defRPr/>
              </a:pPr>
              <a:t>30.04.2021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1652F00-301E-48D8-AB0F-09DBF3401C72}" type="slidenum">
              <a:rPr lang="ru-RU" smtClean="0"/>
              <a:pPr>
                <a:defRPr/>
              </a:pPr>
              <a:t>‹#›</a:t>
            </a:fld>
            <a:endParaRPr lang="ru-RU"/>
          </a:p>
        </p:txBody>
      </p:sp>
    </p:spTree>
    <p:extLst>
      <p:ext uri="{BB962C8B-B14F-4D97-AF65-F5344CB8AC3E}">
        <p14:creationId xmlns:p14="http://schemas.microsoft.com/office/powerpoint/2010/main" val="405074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390096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2823986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4729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123126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259481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245094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95845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3340664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7" name="Заголовок 16"/>
          <p:cNvSpPr>
            <a:spLocks noGrp="1"/>
          </p:cNvSpPr>
          <p:nvPr>
            <p:ph type="title"/>
          </p:nvPr>
        </p:nvSpPr>
        <p:spPr/>
        <p:txBody>
          <a:bodyPr rtlCol="0"/>
          <a:lstStyle/>
          <a:p>
            <a:r>
              <a:rPr lang="ru-RU"/>
              <a:t>Образец заголовка</a:t>
            </a:r>
            <a:endParaRPr lang="en-US"/>
          </a:p>
        </p:txBody>
      </p:sp>
      <p:sp>
        <p:nvSpPr>
          <p:cNvPr id="4" name="Дата 23"/>
          <p:cNvSpPr>
            <a:spLocks noGrp="1"/>
          </p:cNvSpPr>
          <p:nvPr>
            <p:ph type="dt" sz="half" idx="10"/>
          </p:nvPr>
        </p:nvSpPr>
        <p:spPr/>
        <p:txBody>
          <a:bodyPr/>
          <a:lstStyle>
            <a:lvl1pPr>
              <a:defRPr/>
            </a:lvl1pPr>
          </a:lstStyle>
          <a:p>
            <a:pPr>
              <a:defRPr/>
            </a:pPr>
            <a:fld id="{7536B2E4-ADC6-4F93-97B6-76A986D76C27}" type="datetimeFigureOut">
              <a:rPr lang="ru-RU"/>
              <a:pPr>
                <a:defRPr/>
              </a:pPr>
              <a:t>30.04.2021</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B8395CC6-F08B-4CA0-9C88-1E593D7BBDA7}" type="slidenum">
              <a:rPr lang="ru-RU"/>
              <a:pPr>
                <a:defRPr/>
              </a:pPr>
              <a:t>‹#›</a:t>
            </a:fld>
            <a:endParaRPr lang="ru-RU"/>
          </a:p>
        </p:txBody>
      </p:sp>
    </p:spTree>
    <p:extLst>
      <p:ext uri="{BB962C8B-B14F-4D97-AF65-F5344CB8AC3E}">
        <p14:creationId xmlns:p14="http://schemas.microsoft.com/office/powerpoint/2010/main" val="2343651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32" name="Объект 31"/>
          <p:cNvSpPr>
            <a:spLocks noGrp="1"/>
          </p:cNvSpPr>
          <p:nvPr>
            <p:ph sz="half" idx="2"/>
          </p:nvPr>
        </p:nvSpPr>
        <p:spPr>
          <a:xfrm>
            <a:off x="457200" y="2201896"/>
            <a:ext cx="4038600"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4" name="Объект 33"/>
          <p:cNvSpPr>
            <a:spLocks noGrp="1"/>
          </p:cNvSpPr>
          <p:nvPr>
            <p:ph sz="quarter" idx="4"/>
          </p:nvPr>
        </p:nvSpPr>
        <p:spPr>
          <a:xfrm>
            <a:off x="4649788" y="2201896"/>
            <a:ext cx="4038600"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9" name="Номер слайда 8"/>
          <p:cNvSpPr>
            <a:spLocks noGrp="1"/>
          </p:cNvSpPr>
          <p:nvPr>
            <p:ph type="sldNum" sz="quarter" idx="10"/>
          </p:nvPr>
        </p:nvSpPr>
        <p:spPr/>
        <p:txBody>
          <a:bodyPr/>
          <a:lstStyle>
            <a:lvl1pPr>
              <a:defRPr/>
            </a:lvl1pPr>
          </a:lstStyle>
          <a:p>
            <a:pPr>
              <a:defRPr/>
            </a:pPr>
            <a:fld id="{AD0506B2-2DFA-4138-ABB5-5533EBD741DC}" type="slidenum">
              <a:rPr lang="ru-RU"/>
              <a:pPr>
                <a:defRPr/>
              </a:pPr>
              <a:t>‹#›</a:t>
            </a:fld>
            <a:endParaRPr lang="ru-RU"/>
          </a:p>
        </p:txBody>
      </p:sp>
      <p:sp>
        <p:nvSpPr>
          <p:cNvPr id="10" name="Нижний колонтитул 7"/>
          <p:cNvSpPr>
            <a:spLocks noGrp="1"/>
          </p:cNvSpPr>
          <p:nvPr>
            <p:ph type="ftr" sz="quarter" idx="11"/>
          </p:nvPr>
        </p:nvSpPr>
        <p:spPr/>
        <p:txBody>
          <a:bodyPr/>
          <a:lstStyle>
            <a:lvl1pPr>
              <a:defRPr/>
            </a:lvl1pPr>
          </a:lstStyle>
          <a:p>
            <a:pPr>
              <a:defRPr/>
            </a:pPr>
            <a:endParaRPr lang="ru-RU"/>
          </a:p>
        </p:txBody>
      </p:sp>
      <p:sp>
        <p:nvSpPr>
          <p:cNvPr id="11" name="Дата 6"/>
          <p:cNvSpPr>
            <a:spLocks noGrp="1"/>
          </p:cNvSpPr>
          <p:nvPr>
            <p:ph type="dt" sz="half" idx="12"/>
          </p:nvPr>
        </p:nvSpPr>
        <p:spPr/>
        <p:txBody>
          <a:bodyPr/>
          <a:lstStyle>
            <a:lvl1pPr>
              <a:defRPr/>
            </a:lvl1pPr>
          </a:lstStyle>
          <a:p>
            <a:pPr>
              <a:defRPr/>
            </a:pPr>
            <a:fld id="{60AEAE71-391D-457B-B8C1-E6C92D016CDC}" type="datetimeFigureOut">
              <a:rPr lang="ru-RU"/>
              <a:pPr>
                <a:defRPr/>
              </a:pPr>
              <a:t>30.04.2021</a:t>
            </a:fld>
            <a:endParaRPr lang="ru-RU"/>
          </a:p>
        </p:txBody>
      </p:sp>
    </p:spTree>
    <p:extLst>
      <p:ext uri="{BB962C8B-B14F-4D97-AF65-F5344CB8AC3E}">
        <p14:creationId xmlns:p14="http://schemas.microsoft.com/office/powerpoint/2010/main" val="312345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223656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29E5CA26-AED1-4FD2-B44C-BBC4CAC9BF95}" type="datetimeFigureOut">
              <a:rPr lang="ru-RU" smtClean="0"/>
              <a:pPr>
                <a:defRPr/>
              </a:pPr>
              <a:t>30.04.2021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0EDD416-ECF6-4E15-984E-1AC0AC95F523}" type="slidenum">
              <a:rPr lang="ru-RU" smtClean="0"/>
              <a:pPr>
                <a:defRPr/>
              </a:pPr>
              <a:t>‹#›</a:t>
            </a:fld>
            <a:endParaRPr lang="ru-RU"/>
          </a:p>
        </p:txBody>
      </p:sp>
    </p:spTree>
    <p:extLst>
      <p:ext uri="{BB962C8B-B14F-4D97-AF65-F5344CB8AC3E}">
        <p14:creationId xmlns:p14="http://schemas.microsoft.com/office/powerpoint/2010/main" val="362898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274889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15496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C8FB9DBD-C472-443E-9D26-A0EE725AC185}" type="datetimeFigureOut">
              <a:rPr lang="ru-RU" smtClean="0"/>
              <a:pPr>
                <a:defRPr/>
              </a:pPr>
              <a:t>30.04.2021</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9AFA5988-EF73-47BF-B0C2-BA7EF31406CD}" type="slidenum">
              <a:rPr lang="ru-RU" smtClean="0"/>
              <a:pPr>
                <a:defRPr/>
              </a:pPr>
              <a:t>‹#›</a:t>
            </a:fld>
            <a:endParaRPr lang="ru-RU"/>
          </a:p>
        </p:txBody>
      </p:sp>
    </p:spTree>
    <p:extLst>
      <p:ext uri="{BB962C8B-B14F-4D97-AF65-F5344CB8AC3E}">
        <p14:creationId xmlns:p14="http://schemas.microsoft.com/office/powerpoint/2010/main" val="330584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356A7295-2051-4427-B965-76448EC77AAE}" type="datetimeFigureOut">
              <a:rPr lang="ru-RU" smtClean="0"/>
              <a:pPr>
                <a:defRPr/>
              </a:pPr>
              <a:t>30.04.2021</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37B0C411-A6B6-4357-A097-EA819F70FA44}" type="slidenum">
              <a:rPr lang="ru-RU" smtClean="0"/>
              <a:pPr>
                <a:defRPr/>
              </a:pPr>
              <a:t>‹#›</a:t>
            </a:fld>
            <a:endParaRPr lang="ru-RU"/>
          </a:p>
        </p:txBody>
      </p:sp>
    </p:spTree>
    <p:extLst>
      <p:ext uri="{BB962C8B-B14F-4D97-AF65-F5344CB8AC3E}">
        <p14:creationId xmlns:p14="http://schemas.microsoft.com/office/powerpoint/2010/main" val="16749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3834B53A-405D-4498-9312-54714C5E88E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31860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0F85DA0F-541A-4F6B-9B2B-773C02438814}" type="datetimeFigureOut">
              <a:rPr lang="ru-RU" smtClean="0"/>
              <a:pPr>
                <a:defRPr/>
              </a:pPr>
              <a:t>30.04.2021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FFBF3D49-BDA4-4C21-AD6C-0EB8B8E36AEF}" type="slidenum">
              <a:rPr lang="ru-RU" smtClean="0"/>
              <a:pPr>
                <a:defRPr/>
              </a:pPr>
              <a:t>‹#›</a:t>
            </a:fld>
            <a:endParaRPr lang="ru-RU"/>
          </a:p>
        </p:txBody>
      </p:sp>
    </p:spTree>
    <p:extLst>
      <p:ext uri="{BB962C8B-B14F-4D97-AF65-F5344CB8AC3E}">
        <p14:creationId xmlns:p14="http://schemas.microsoft.com/office/powerpoint/2010/main" val="148546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fld id="{3834B53A-405D-4498-9312-54714C5E88E4}" type="datetimeFigureOut">
              <a:rPr lang="ru-RU" smtClean="0"/>
              <a:pPr>
                <a:defRPr/>
              </a:pPr>
              <a:t>30.04.2021</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a:defRPr/>
            </a:pPr>
            <a:fld id="{49FF9B1D-38DB-4649-BA82-375BEC119D83}" type="slidenum">
              <a:rPr lang="ru-RU" smtClean="0"/>
              <a:pPr>
                <a:defRPr/>
              </a:pPr>
              <a:t>‹#›</a:t>
            </a:fld>
            <a:endParaRPr lang="ru-RU"/>
          </a:p>
        </p:txBody>
      </p:sp>
    </p:spTree>
    <p:extLst>
      <p:ext uri="{BB962C8B-B14F-4D97-AF65-F5344CB8AC3E}">
        <p14:creationId xmlns:p14="http://schemas.microsoft.com/office/powerpoint/2010/main" val="47006415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hyperlink" Target="https://www.jw.org/ky/%D1%8B%D0%B9%D1%8B%D0%BA-%D0%BA%D0%B8%D1%82%D0%B5%D0%BF%D1%82%D0%B5%D0%B3%D0%B8-%D0%BE%D0%BA%D1%83%D1%83%D0%BB%D0%B0%D1%80/%D3%A9%D1%81%D0%BF%D2%AF%D1%80%D2%AF%D0%BC%D0%B4%D3%A9%D1%80/%D1%81%D1%83%D1%80%D0%BE%D0%BE%D0%BB%D0%BE%D1%80/%D0%BA%D0%B0%D0%BD%D1%87%D0%B0%D0%BB%D1%8B%D0%BA-%D0%B6%D0%BE%D0%BE%D0%BF%D0%BA%D0%B5%D1%80%D1%87%D0%B8%D0%BB%D0%B8%D0%BA%D1%82%D2%AF%D2%AF%D0%BC%D2%AF%D0%BD/" TargetMode="Externa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s://assetsnffrgf-a.akamaihd.net/assets/m/502013332/univ/art/502013332_univ_cnt_1_xl.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31750" y="6350"/>
            <a:ext cx="8964488" cy="6669360"/>
          </a:xfrm>
        </p:spPr>
        <p:txBody>
          <a:bodyPr>
            <a:normAutofit fontScale="90000"/>
          </a:bodyPr>
          <a:lstStyle/>
          <a:p>
            <a:pPr fontAlgn="auto">
              <a:lnSpc>
                <a:spcPct val="300000"/>
              </a:lnSpc>
              <a:spcAft>
                <a:spcPts val="0"/>
              </a:spcAft>
              <a:defRPr/>
            </a:pPr>
            <a:r>
              <a:rPr lang="ky-KG" sz="6000" b="1" dirty="0" smtClean="0"/>
              <a:t/>
            </a:r>
            <a:br>
              <a:rPr lang="ky-KG" sz="6000" b="1" dirty="0" smtClean="0"/>
            </a:br>
            <a:r>
              <a:rPr lang="ky-KG" sz="6000" b="1" dirty="0"/>
              <a:t/>
            </a:r>
            <a:br>
              <a:rPr lang="ky-KG" sz="6000" b="1" dirty="0"/>
            </a:br>
            <a:r>
              <a:rPr lang="ky-KG" sz="6000" b="1" dirty="0" smtClean="0"/>
              <a:t/>
            </a:r>
            <a:br>
              <a:rPr lang="ky-KG" sz="6000" b="1" dirty="0" smtClean="0"/>
            </a:br>
            <a:r>
              <a:rPr lang="ky-KG" sz="6000" b="1" dirty="0"/>
              <a:t/>
            </a:r>
            <a:br>
              <a:rPr lang="ky-KG" sz="6000" b="1" dirty="0"/>
            </a:br>
            <a:r>
              <a:rPr lang="ky-KG" sz="6000" b="1" dirty="0" smtClean="0"/>
              <a:t/>
            </a:r>
            <a:br>
              <a:rPr lang="ky-KG" sz="6000" b="1" dirty="0" smtClean="0"/>
            </a:br>
            <a:r>
              <a:rPr lang="ky-KG" sz="6000" b="1" dirty="0" smtClean="0"/>
              <a:t>Канчалык жоопкерчиликтүүмүн</a:t>
            </a:r>
            <a:r>
              <a:rPr lang="ky-KG" b="1" dirty="0"/>
              <a:t>?</a:t>
            </a:r>
            <a:r>
              <a:rPr lang="ru-RU" b="1" dirty="0"/>
              <a:t/>
            </a:r>
            <a:br>
              <a:rPr lang="ru-RU" b="1" dirty="0"/>
            </a:br>
            <a:endParaRPr lang="ru-RU" dirty="0"/>
          </a:p>
        </p:txBody>
      </p:sp>
      <p:sp>
        <p:nvSpPr>
          <p:cNvPr id="13314" name="Прямоугольник 5"/>
          <p:cNvSpPr>
            <a:spLocks noChangeArrowheads="1"/>
          </p:cNvSpPr>
          <p:nvPr/>
        </p:nvSpPr>
        <p:spPr bwMode="auto">
          <a:xfrm>
            <a:off x="323850" y="1773238"/>
            <a:ext cx="8496300" cy="368300"/>
          </a:xfrm>
          <a:prstGeom prst="rect">
            <a:avLst/>
          </a:prstGeom>
          <a:noFill/>
          <a:ln w="9525">
            <a:noFill/>
            <a:miter lim="800000"/>
            <a:headEnd/>
            <a:tailEnd/>
          </a:ln>
        </p:spPr>
        <p:txBody>
          <a:bodyPr>
            <a:spAutoFit/>
          </a:bodyPr>
          <a:lstStyle/>
          <a:p>
            <a:r>
              <a:rPr lang="ky-KG">
                <a:latin typeface="Constantia" pitchFamily="18" charset="0"/>
              </a:rPr>
              <a:t> </a:t>
            </a:r>
            <a:endParaRPr lang="ru-RU" sz="3600">
              <a:solidFill>
                <a:schemeClr val="bg1"/>
              </a:solidFill>
              <a:latin typeface="Constantia" pitchFamily="18" charset="0"/>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2142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ky-KG"/>
              <a:t>Үйдөгү сага тапшырылган </a:t>
            </a:r>
            <a:r>
              <a:rPr lang="ky-KG" b="1"/>
              <a:t>ишти </a:t>
            </a:r>
            <a:r>
              <a:rPr lang="ky-KG"/>
              <a:t>дайыма бүтүрөсүңбү?</a:t>
            </a:r>
            <a:endParaRPr lang="ru-RU"/>
          </a:p>
          <a:p>
            <a:r>
              <a:rPr lang="ky-KG"/>
              <a:t>Үйгө </a:t>
            </a:r>
            <a:r>
              <a:rPr lang="ky-KG" b="1"/>
              <a:t>өз убагында </a:t>
            </a:r>
            <a:r>
              <a:rPr lang="ky-KG"/>
              <a:t>келесиңби?</a:t>
            </a:r>
            <a:endParaRPr lang="ru-RU"/>
          </a:p>
          <a:p>
            <a:r>
              <a:rPr lang="ky-KG"/>
              <a:t>Ата-энеңе, бир туугандарыңа </a:t>
            </a:r>
            <a:r>
              <a:rPr lang="ky-KG" b="1"/>
              <a:t>урмат-сый </a:t>
            </a:r>
            <a:r>
              <a:rPr lang="ky-KG"/>
              <a:t>менен мамиле кыласыңбы?</a:t>
            </a:r>
            <a:endParaRPr lang="ru-RU"/>
          </a:p>
          <a:p>
            <a:r>
              <a:rPr lang="ky-KG"/>
              <a:t>Ушул суроолордун кайсынысы сага тиешелүү деп ойлойсуң?</a:t>
            </a:r>
            <a:endParaRPr lang="ru-RU"/>
          </a:p>
          <a:p>
            <a:r>
              <a:rPr lang="ky-KG" b="1"/>
              <a:t>Ыйык Китепте эмне деп жазылган?</a:t>
            </a:r>
          </a:p>
          <a:p>
            <a:r>
              <a:rPr lang="ky-KG" b="1"/>
              <a:t> </a:t>
            </a:r>
            <a:r>
              <a:rPr lang="ky-KG"/>
              <a:t>«Ата-энеңердин тилин алгыла» </a:t>
            </a:r>
            <a:endParaRPr lang="ru-RU"/>
          </a:p>
          <a:p>
            <a:endParaRPr lang="ru-RU"/>
          </a:p>
        </p:txBody>
      </p:sp>
      <p:sp>
        <p:nvSpPr>
          <p:cNvPr id="3" name="Заголовок 2"/>
          <p:cNvSpPr>
            <a:spLocks noGrp="1"/>
          </p:cNvSpPr>
          <p:nvPr>
            <p:ph type="title"/>
          </p:nvPr>
        </p:nvSpPr>
        <p:spPr>
          <a:xfrm>
            <a:off x="457200" y="152400"/>
            <a:ext cx="8539316" cy="1219200"/>
          </a:xfrm>
        </p:spPr>
        <p:txBody>
          <a:bodyPr>
            <a:noAutofit/>
          </a:bodyPr>
          <a:lstStyle/>
          <a:p>
            <a:pPr algn="ctr" fontAlgn="auto">
              <a:spcAft>
                <a:spcPts val="0"/>
              </a:spcAft>
              <a:defRPr/>
            </a:pPr>
            <a:r>
              <a:rPr lang="ky-KG" sz="4800" b="1"/>
              <a:t>ҮЙДӨГҮ МИЛДЕТТЕРИҢ</a:t>
            </a:r>
            <a:endParaRPr lang="ru-RU" sz="480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871"/>
    </mc:Choice>
    <mc:Fallback>
      <p:transition spd="slow" advTm="3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additive="base">
                                        <p:cTn id="4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720868" y="1124744"/>
            <a:ext cx="8229600" cy="4572000"/>
          </a:xfrm>
        </p:spPr>
        <p:txBody>
          <a:bodyPr/>
          <a:lstStyle/>
          <a:p>
            <a:r>
              <a:rPr lang="ky-KG" b="1"/>
              <a:t>Үй тапшырмаларыңды </a:t>
            </a:r>
            <a:r>
              <a:rPr lang="ky-KG"/>
              <a:t>дайыма аткарасыңбы?</a:t>
            </a:r>
            <a:endParaRPr lang="ru-RU"/>
          </a:p>
          <a:p>
            <a:r>
              <a:rPr lang="ky-KG" b="1"/>
              <a:t>Бааларыңды </a:t>
            </a:r>
            <a:r>
              <a:rPr lang="ky-KG"/>
              <a:t>жакшыртканга аракет кыласыңбы?</a:t>
            </a:r>
            <a:endParaRPr lang="ru-RU"/>
          </a:p>
          <a:p>
            <a:r>
              <a:rPr lang="ky-KG"/>
              <a:t>Бир нерсени кылдат </a:t>
            </a:r>
            <a:r>
              <a:rPr lang="ky-KG" b="1"/>
              <a:t>окуп-изилдөө адатың </a:t>
            </a:r>
            <a:r>
              <a:rPr lang="ky-KG"/>
              <a:t>барбы?</a:t>
            </a:r>
            <a:endParaRPr lang="ru-RU"/>
          </a:p>
          <a:p>
            <a:r>
              <a:rPr lang="ky-KG"/>
              <a:t>Ушул суроолордун кайсынысы сага тиешелүү деп ойлойсуң?</a:t>
            </a:r>
          </a:p>
          <a:p>
            <a:r>
              <a:rPr lang="ky-KG" b="1"/>
              <a:t>Ыйык Китепте эмне деп жазылган? </a:t>
            </a:r>
            <a:r>
              <a:rPr lang="ky-KG"/>
              <a:t>«Акылмандык... коргойт»  Акылдуу болгуң келсе, билим алууга дилгир болушуң керек.</a:t>
            </a:r>
            <a:endParaRPr lang="ru-RU"/>
          </a:p>
          <a:p>
            <a:endParaRPr lang="ru-RU"/>
          </a:p>
          <a:p>
            <a:endParaRPr lang="ru-RU"/>
          </a:p>
        </p:txBody>
      </p:sp>
      <p:sp>
        <p:nvSpPr>
          <p:cNvPr id="3" name="Заголовок 2"/>
          <p:cNvSpPr>
            <a:spLocks noGrp="1"/>
          </p:cNvSpPr>
          <p:nvPr>
            <p:ph type="title"/>
          </p:nvPr>
        </p:nvSpPr>
        <p:spPr/>
        <p:txBody>
          <a:bodyPr>
            <a:normAutofit fontScale="90000"/>
          </a:bodyPr>
          <a:lstStyle/>
          <a:p>
            <a:pPr algn="ctr" fontAlgn="auto">
              <a:spcAft>
                <a:spcPts val="0"/>
              </a:spcAft>
              <a:defRPr/>
            </a:pP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a:t/>
            </a:r>
            <a:br>
              <a:rPr lang="ky-KG" sz="6000" b="1" dirty="0"/>
            </a:br>
            <a:r>
              <a:rPr lang="ky-KG" sz="6000" b="1" dirty="0" smtClean="0"/>
              <a:t/>
            </a:r>
            <a:br>
              <a:rPr lang="ky-KG" sz="6000" b="1" dirty="0" smtClean="0"/>
            </a:br>
            <a:r>
              <a:rPr lang="ky-KG" sz="6000" b="1" dirty="0"/>
              <a:t/>
            </a:r>
            <a:br>
              <a:rPr lang="ky-KG" sz="6000" b="1" dirty="0"/>
            </a:br>
            <a:r>
              <a:rPr lang="ky-KG" sz="6000" b="1" dirty="0" smtClean="0"/>
              <a:t/>
            </a:r>
            <a:br>
              <a:rPr lang="ky-KG" sz="6000" b="1" dirty="0" smtClean="0"/>
            </a:br>
            <a:r>
              <a:rPr lang="ky-KG" sz="6000" b="1" dirty="0"/>
              <a:t/>
            </a:r>
            <a:br>
              <a:rPr lang="ky-KG" sz="6000" b="1" dirty="0"/>
            </a:br>
            <a:r>
              <a:rPr lang="ky-KG" sz="6000" b="1" dirty="0"/>
              <a:t>САБАКТАРЫҢ</a:t>
            </a:r>
            <a:endParaRPr lang="ru-RU" dirty="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069"/>
    </mc:Choice>
    <mc:Fallback>
      <p:transition spd="slow" advTm="3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1000"/>
                                        <p:tgtEl>
                                          <p:spTgt spid="2">
                                            <p:txEl>
                                              <p:pRg st="4" end="4"/>
                                            </p:txEl>
                                          </p:spTgt>
                                        </p:tgtEl>
                                      </p:cBhvr>
                                    </p:animEffect>
                                    <p:anim calcmode="lin" valueType="num">
                                      <p:cBhvr>
                                        <p:cTn id="4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388" y="981075"/>
            <a:ext cx="8785225" cy="5761038"/>
          </a:xfrm>
        </p:spPr>
        <p:txBody>
          <a:bodyPr>
            <a:normAutofit fontScale="47500" lnSpcReduction="20000"/>
          </a:bodyPr>
          <a:lstStyle/>
          <a:p>
            <a:pPr marL="274320" indent="-274320" fontAlgn="auto">
              <a:spcAft>
                <a:spcPts val="0"/>
              </a:spcAft>
              <a:buFont typeface="Wingdings 2"/>
              <a:buChar char=""/>
              <a:defRPr/>
            </a:pPr>
            <a:r>
              <a:rPr lang="ru-RU" sz="3200" b="1" i="1" dirty="0" err="1"/>
              <a:t>Сабакта</a:t>
            </a:r>
            <a:r>
              <a:rPr lang="ru-RU" sz="3200" b="1" i="1" dirty="0"/>
              <a:t> мен </a:t>
            </a:r>
            <a:r>
              <a:rPr lang="ru-RU" sz="3200" b="1" i="1" dirty="0" err="1"/>
              <a:t>эмнени</a:t>
            </a:r>
            <a:r>
              <a:rPr lang="ru-RU" sz="3200" b="1" i="1" dirty="0"/>
              <a:t> </a:t>
            </a:r>
            <a:r>
              <a:rPr lang="ru-RU" sz="3200" b="1" i="1" dirty="0" err="1"/>
              <a:t>үйрөндүм</a:t>
            </a:r>
            <a:r>
              <a:rPr lang="ru-RU" sz="3200" b="1" i="1" dirty="0"/>
              <a:t>?_________________________________________ ______________________________________________________________________ ______________________________________________________________________ ______________________________________________________________________ </a:t>
            </a:r>
            <a:endParaRPr lang="ru-RU" sz="3200" dirty="0"/>
          </a:p>
          <a:p>
            <a:pPr marL="274320" indent="-274320" fontAlgn="auto">
              <a:spcAft>
                <a:spcPts val="0"/>
              </a:spcAft>
              <a:buFont typeface="Wingdings 2"/>
              <a:buChar char=""/>
              <a:defRPr/>
            </a:pPr>
            <a:r>
              <a:rPr lang="ru-RU" sz="3200" b="1" i="1" dirty="0"/>
              <a:t>Мен </a:t>
            </a:r>
            <a:r>
              <a:rPr lang="ru-RU" sz="3200" b="1" i="1" dirty="0" err="1"/>
              <a:t>сабактан</a:t>
            </a:r>
            <a:r>
              <a:rPr lang="ru-RU" sz="3200" b="1" i="1" dirty="0"/>
              <a:t> </a:t>
            </a:r>
            <a:r>
              <a:rPr lang="ru-RU" sz="3200" b="1" i="1" dirty="0" err="1"/>
              <a:t>эмнени</a:t>
            </a:r>
            <a:r>
              <a:rPr lang="ru-RU" sz="3200" b="1" i="1" dirty="0"/>
              <a:t> </a:t>
            </a:r>
            <a:r>
              <a:rPr lang="ru-RU" sz="3200" b="1" i="1" dirty="0" err="1"/>
              <a:t>түшүндүм</a:t>
            </a:r>
            <a:r>
              <a:rPr lang="ru-RU" sz="3200" b="1" i="1" dirty="0"/>
              <a:t>? ______________________________________________________________________ ______________________________________________________________________ ______________________________________________________________________ </a:t>
            </a:r>
            <a:endParaRPr lang="ru-RU" sz="3200" dirty="0"/>
          </a:p>
          <a:p>
            <a:pPr marL="274320" indent="-274320" fontAlgn="auto">
              <a:spcAft>
                <a:spcPts val="0"/>
              </a:spcAft>
              <a:buFont typeface="Wingdings 2"/>
              <a:buChar char=""/>
              <a:defRPr/>
            </a:pPr>
            <a:r>
              <a:rPr lang="ru-RU" sz="3200" b="1" i="1" dirty="0" err="1"/>
              <a:t>Өзүмдө</a:t>
            </a:r>
            <a:r>
              <a:rPr lang="ru-RU" sz="3200" b="1" i="1" dirty="0"/>
              <a:t> </a:t>
            </a:r>
            <a:r>
              <a:rPr lang="ru-RU" sz="3200" b="1" i="1" dirty="0" err="1"/>
              <a:t>болгон</a:t>
            </a:r>
            <a:r>
              <a:rPr lang="ru-RU" sz="3200" b="1" i="1" dirty="0"/>
              <a:t> </a:t>
            </a:r>
            <a:r>
              <a:rPr lang="ru-RU" sz="3200" b="1" i="1" dirty="0" err="1"/>
              <a:t>кайсы</a:t>
            </a:r>
            <a:r>
              <a:rPr lang="ru-RU" sz="3200" b="1" i="1" dirty="0"/>
              <a:t> </a:t>
            </a:r>
            <a:r>
              <a:rPr lang="ru-RU" sz="3200" b="1" i="1" dirty="0" err="1"/>
              <a:t>маалыматтарды</a:t>
            </a:r>
            <a:r>
              <a:rPr lang="ru-RU" sz="3200" b="1" i="1" dirty="0"/>
              <a:t> (</a:t>
            </a:r>
            <a:r>
              <a:rPr lang="ru-RU" sz="3200" b="1" i="1" dirty="0" err="1"/>
              <a:t>баалоолор</a:t>
            </a:r>
            <a:r>
              <a:rPr lang="ru-RU" sz="3200" b="1" i="1" dirty="0"/>
              <a:t>, </a:t>
            </a:r>
            <a:r>
              <a:rPr lang="ru-RU" sz="3200" b="1" i="1" dirty="0" err="1"/>
              <a:t>түшүнүктөр</a:t>
            </a:r>
            <a:r>
              <a:rPr lang="ru-RU" sz="3200" b="1" i="1" dirty="0"/>
              <a:t> </a:t>
            </a:r>
            <a:r>
              <a:rPr lang="ru-RU" sz="3200" b="1" i="1" dirty="0" err="1"/>
              <a:t>ж.б.у.с</a:t>
            </a:r>
            <a:r>
              <a:rPr lang="ru-RU" sz="3200" b="1" i="1" dirty="0"/>
              <a:t>.) </a:t>
            </a:r>
            <a:r>
              <a:rPr lang="ru-RU" sz="3200" b="1" i="1" dirty="0" err="1"/>
              <a:t>сабакта</a:t>
            </a:r>
            <a:r>
              <a:rPr lang="ru-RU" sz="3200" b="1" i="1" dirty="0"/>
              <a:t> </a:t>
            </a:r>
            <a:r>
              <a:rPr lang="ru-RU" sz="3200" b="1" i="1" dirty="0" err="1"/>
              <a:t>пайдаландым</a:t>
            </a:r>
            <a:r>
              <a:rPr lang="ru-RU" sz="3200" b="1" i="1" dirty="0"/>
              <a:t>? ______________________________________________________________________ ______________________________________________________________________ ______________________________________________________________________ </a:t>
            </a:r>
            <a:endParaRPr lang="ru-RU" sz="3200" dirty="0"/>
          </a:p>
          <a:p>
            <a:pPr marL="274320" indent="-274320" fontAlgn="auto">
              <a:spcAft>
                <a:spcPts val="0"/>
              </a:spcAft>
              <a:buFont typeface="Wingdings 2"/>
              <a:buChar char=""/>
              <a:defRPr/>
            </a:pPr>
            <a:r>
              <a:rPr lang="ru-RU" sz="3200" b="1" i="1" dirty="0" err="1"/>
              <a:t>Сабактан</a:t>
            </a:r>
            <a:r>
              <a:rPr lang="ru-RU" sz="3200" b="1" i="1" dirty="0"/>
              <a:t> </a:t>
            </a:r>
            <a:r>
              <a:rPr lang="ru-RU" sz="3200" b="1" i="1" dirty="0" err="1"/>
              <a:t>алган</a:t>
            </a:r>
            <a:r>
              <a:rPr lang="ru-RU" sz="3200" b="1" i="1" dirty="0"/>
              <a:t> </a:t>
            </a:r>
            <a:r>
              <a:rPr lang="ru-RU" sz="3200" b="1" i="1" dirty="0" err="1"/>
              <a:t>жөндөмдөрдүн</a:t>
            </a:r>
            <a:r>
              <a:rPr lang="ru-RU" sz="3200" b="1" i="1" dirty="0"/>
              <a:t> </a:t>
            </a:r>
            <a:r>
              <a:rPr lang="ru-RU" sz="3200" b="1" i="1" dirty="0" err="1"/>
              <a:t>кандай</a:t>
            </a:r>
            <a:r>
              <a:rPr lang="ru-RU" sz="3200" b="1" i="1" dirty="0"/>
              <a:t> </a:t>
            </a:r>
            <a:r>
              <a:rPr lang="ru-RU" sz="3200" b="1" i="1" dirty="0" err="1"/>
              <a:t>турмуштук</a:t>
            </a:r>
            <a:r>
              <a:rPr lang="ru-RU" sz="3200" b="1" i="1" dirty="0"/>
              <a:t> </a:t>
            </a:r>
            <a:r>
              <a:rPr lang="ru-RU" sz="3200" b="1" i="1" dirty="0" err="1"/>
              <a:t>жагдайларда</a:t>
            </a:r>
            <a:r>
              <a:rPr lang="ru-RU" sz="3200" b="1" i="1" dirty="0"/>
              <a:t> мага </a:t>
            </a:r>
            <a:r>
              <a:rPr lang="ru-RU" sz="3200" b="1" i="1" dirty="0" err="1"/>
              <a:t>кереги</a:t>
            </a:r>
            <a:r>
              <a:rPr lang="ru-RU" sz="3200" b="1" i="1" dirty="0"/>
              <a:t> </a:t>
            </a:r>
            <a:r>
              <a:rPr lang="ru-RU" sz="3200" b="1" i="1" dirty="0" err="1"/>
              <a:t>тиет</a:t>
            </a:r>
            <a:r>
              <a:rPr lang="ru-RU" sz="3200" b="1" i="1" dirty="0"/>
              <a:t>? ______________________________________________________________________ ______________________________________________________________________ ______________________________________________________________________</a:t>
            </a:r>
            <a:endParaRPr lang="ru-RU" sz="3200" dirty="0"/>
          </a:p>
          <a:p>
            <a:pPr marL="274320" indent="-274320" fontAlgn="auto">
              <a:spcAft>
                <a:spcPts val="0"/>
              </a:spcAft>
              <a:buFont typeface="Wingdings 2"/>
              <a:buChar char=""/>
              <a:defRPr/>
            </a:pPr>
            <a:r>
              <a:rPr lang="ru-RU" sz="3200" i="1" dirty="0"/>
              <a:t> </a:t>
            </a:r>
            <a:endParaRPr lang="ru-RU" sz="3200" dirty="0"/>
          </a:p>
          <a:p>
            <a:pPr marL="274320" indent="-274320" fontAlgn="auto">
              <a:spcAft>
                <a:spcPts val="0"/>
              </a:spcAft>
              <a:buFont typeface="Wingdings 2"/>
              <a:buChar char=""/>
              <a:defRPr/>
            </a:pPr>
            <a:endParaRPr lang="ru-RU" dirty="0"/>
          </a:p>
        </p:txBody>
      </p:sp>
      <p:sp>
        <p:nvSpPr>
          <p:cNvPr id="3" name="Заголовок 2"/>
          <p:cNvSpPr>
            <a:spLocks noGrp="1"/>
          </p:cNvSpPr>
          <p:nvPr>
            <p:ph type="title"/>
          </p:nvPr>
        </p:nvSpPr>
        <p:spPr>
          <a:xfrm>
            <a:off x="467544" y="260648"/>
            <a:ext cx="8229600" cy="1219200"/>
          </a:xfrm>
        </p:spPr>
        <p:txBody>
          <a:bodyPr>
            <a:normAutofit/>
          </a:bodyPr>
          <a:lstStyle/>
          <a:p>
            <a:pPr fontAlgn="auto">
              <a:spcAft>
                <a:spcPts val="0"/>
              </a:spcAft>
              <a:defRPr/>
            </a:pPr>
            <a:r>
              <a:rPr lang="ru-RU" b="1" i="1" err="1"/>
              <a:t>Өзүн-өзү</a:t>
            </a:r>
            <a:r>
              <a:rPr lang="ru-RU" b="1" i="1"/>
              <a:t> </a:t>
            </a:r>
            <a:r>
              <a:rPr lang="ru-RU" b="1" i="1" err="1"/>
              <a:t>баалоо</a:t>
            </a:r>
            <a:r>
              <a:rPr lang="ru-RU" b="1" i="1"/>
              <a:t> </a:t>
            </a:r>
            <a:r>
              <a:rPr lang="ru-RU" b="1" i="1" err="1"/>
              <a:t>үчүн</a:t>
            </a:r>
            <a:r>
              <a:rPr lang="ru-RU" b="1" i="1"/>
              <a:t> </a:t>
            </a:r>
            <a:r>
              <a:rPr lang="ru-RU" b="1" i="1" err="1"/>
              <a:t>суроолор</a:t>
            </a:r>
            <a:r>
              <a:rPr lang="ru-RU" b="1" i="1"/>
              <a:t>: </a:t>
            </a:r>
            <a:r>
              <a:rPr lang="ru-RU"/>
              <a:t/>
            </a:r>
            <a:br>
              <a:rPr lang="ru-RU"/>
            </a:br>
            <a:endParaRPr lang="ru-RU"/>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5031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260350"/>
            <a:ext cx="8229600" cy="5835650"/>
          </a:xfrm>
        </p:spPr>
        <p:txBody>
          <a:bodyPr>
            <a:normAutofit/>
          </a:bodyPr>
          <a:lstStyle/>
          <a:p>
            <a:pPr marL="274320" indent="-274320" algn="ctr" fontAlgn="auto">
              <a:spcAft>
                <a:spcPts val="0"/>
              </a:spcAft>
              <a:buFont typeface="Wingdings 2"/>
              <a:buChar char=""/>
              <a:defRPr/>
            </a:pPr>
            <a:r>
              <a:rPr lang="ky-KG" sz="6600" b="1" dirty="0"/>
              <a:t>Кѳӊүл </a:t>
            </a:r>
          </a:p>
          <a:p>
            <a:pPr marL="274320" indent="-274320" algn="ctr" fontAlgn="auto">
              <a:spcAft>
                <a:spcPts val="0"/>
              </a:spcAft>
              <a:buFont typeface="Wingdings 2"/>
              <a:buChar char=""/>
              <a:defRPr/>
            </a:pPr>
            <a:r>
              <a:rPr lang="ky-KG" sz="6600" b="1" dirty="0"/>
              <a:t> бурганыӊыздарга</a:t>
            </a:r>
          </a:p>
          <a:p>
            <a:pPr marL="274320" indent="-274320" algn="ctr" fontAlgn="auto">
              <a:spcAft>
                <a:spcPts val="0"/>
              </a:spcAft>
              <a:buFont typeface="Wingdings 2"/>
              <a:buChar char=""/>
              <a:defRPr/>
            </a:pPr>
            <a:r>
              <a:rPr lang="ky-KG" sz="6600" b="1" dirty="0"/>
              <a:t>   рахмат!</a:t>
            </a:r>
            <a:endParaRPr lang="ru-RU" sz="6600" dirty="0"/>
          </a:p>
          <a:p>
            <a:pPr marL="0" indent="0" fontAlgn="auto">
              <a:spcAft>
                <a:spcPts val="0"/>
              </a:spcAft>
              <a:buFont typeface="Wingdings 2"/>
              <a:buNone/>
              <a:defRPr/>
            </a:pPr>
            <a:endParaRPr lang="ru-RU" dirty="0"/>
          </a:p>
        </p:txBody>
      </p:sp>
      <p:pic>
        <p:nvPicPr>
          <p:cNvPr id="3" name="Звук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665"/>
    </mc:Choice>
    <mc:Fallback>
      <p:transition spd="slow" advTm="1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0825" y="1844824"/>
            <a:ext cx="8815388" cy="4830614"/>
          </a:xfrm>
        </p:spPr>
        <p:txBody>
          <a:bodyPr>
            <a:normAutofit fontScale="92500" lnSpcReduction="20000"/>
          </a:bodyPr>
          <a:lstStyle/>
          <a:p>
            <a:pPr>
              <a:buFont typeface="Arial" charset="0"/>
              <a:buChar char="•"/>
            </a:pPr>
            <a:r>
              <a:rPr lang="ru-RU" dirty="0"/>
              <a:t> </a:t>
            </a:r>
            <a:r>
              <a:rPr lang="ru-RU" sz="3200" dirty="0" err="1"/>
              <a:t>Сүйлөп</a:t>
            </a:r>
            <a:r>
              <a:rPr lang="ru-RU" sz="3200" dirty="0"/>
              <a:t> </a:t>
            </a:r>
            <a:r>
              <a:rPr lang="ru-RU" sz="3200" dirty="0" err="1"/>
              <a:t>жатканда</a:t>
            </a:r>
            <a:r>
              <a:rPr lang="ru-RU" sz="3200" dirty="0"/>
              <a:t> </a:t>
            </a:r>
            <a:r>
              <a:rPr lang="ru-RU" sz="3200" dirty="0" err="1"/>
              <a:t>бири-бириңердин</a:t>
            </a:r>
            <a:r>
              <a:rPr lang="ru-RU" sz="3200" dirty="0"/>
              <a:t> </a:t>
            </a:r>
            <a:r>
              <a:rPr lang="ru-RU" sz="3200" dirty="0" err="1"/>
              <a:t>сөзүңөрдү</a:t>
            </a:r>
            <a:r>
              <a:rPr lang="ru-RU" sz="3200" dirty="0"/>
              <a:t> </a:t>
            </a:r>
            <a:r>
              <a:rPr lang="ru-RU" sz="3200" dirty="0" err="1"/>
              <a:t>бөлбөгүлө</a:t>
            </a:r>
            <a:r>
              <a:rPr lang="ru-RU" sz="3200" dirty="0"/>
              <a:t>. </a:t>
            </a:r>
            <a:r>
              <a:rPr lang="ru-RU" sz="3200" dirty="0" err="1"/>
              <a:t>Кезегиңерди</a:t>
            </a:r>
            <a:r>
              <a:rPr lang="ru-RU" sz="3200" dirty="0"/>
              <a:t> </a:t>
            </a:r>
            <a:r>
              <a:rPr lang="ru-RU" sz="3200" dirty="0" err="1"/>
              <a:t>күткүлө</a:t>
            </a:r>
            <a:r>
              <a:rPr lang="ru-RU" sz="3200" dirty="0"/>
              <a:t>. </a:t>
            </a:r>
          </a:p>
          <a:p>
            <a:r>
              <a:rPr lang="ru-RU" sz="3200" dirty="0" err="1"/>
              <a:t>Оюңарды</a:t>
            </a:r>
            <a:r>
              <a:rPr lang="ru-RU" sz="3200" dirty="0"/>
              <a:t> </a:t>
            </a:r>
            <a:r>
              <a:rPr lang="ru-RU" sz="3200" dirty="0" err="1"/>
              <a:t>айткыңар</a:t>
            </a:r>
            <a:r>
              <a:rPr lang="ru-RU" sz="3200" dirty="0"/>
              <a:t> </a:t>
            </a:r>
            <a:r>
              <a:rPr lang="ru-RU" sz="3200" dirty="0" err="1"/>
              <a:t>келсе</a:t>
            </a:r>
            <a:r>
              <a:rPr lang="ru-RU" sz="3200" dirty="0"/>
              <a:t>, </a:t>
            </a:r>
            <a:r>
              <a:rPr lang="ru-RU" sz="3200" dirty="0" err="1"/>
              <a:t>колуңарды</a:t>
            </a:r>
            <a:r>
              <a:rPr lang="ru-RU" sz="3200" dirty="0"/>
              <a:t> </a:t>
            </a:r>
            <a:r>
              <a:rPr lang="ru-RU" sz="3200" dirty="0" err="1"/>
              <a:t>көтөргүлө</a:t>
            </a:r>
            <a:r>
              <a:rPr lang="ru-RU" sz="3200" dirty="0"/>
              <a:t>. </a:t>
            </a:r>
          </a:p>
          <a:p>
            <a:r>
              <a:rPr lang="ru-RU" sz="3200" dirty="0" err="1"/>
              <a:t>Адамдарды</a:t>
            </a:r>
            <a:r>
              <a:rPr lang="ru-RU" sz="3200" dirty="0"/>
              <a:t> </a:t>
            </a:r>
            <a:r>
              <a:rPr lang="ru-RU" sz="3200" dirty="0" err="1"/>
              <a:t>эмес</a:t>
            </a:r>
            <a:r>
              <a:rPr lang="ru-RU" sz="3200" dirty="0"/>
              <a:t>, </a:t>
            </a:r>
            <a:r>
              <a:rPr lang="ru-RU" sz="3200" dirty="0" err="1"/>
              <a:t>идеяларды</a:t>
            </a:r>
            <a:r>
              <a:rPr lang="ru-RU" sz="3200" dirty="0"/>
              <a:t> </a:t>
            </a:r>
            <a:r>
              <a:rPr lang="ru-RU" sz="3200" dirty="0" err="1"/>
              <a:t>сындагыла</a:t>
            </a:r>
            <a:r>
              <a:rPr lang="ru-RU" sz="3200" dirty="0"/>
              <a:t>. (</a:t>
            </a:r>
            <a:r>
              <a:rPr lang="ru-RU" sz="3200" dirty="0" err="1"/>
              <a:t>Кишинин</a:t>
            </a:r>
            <a:r>
              <a:rPr lang="ru-RU" sz="3200" dirty="0"/>
              <a:t> </a:t>
            </a:r>
            <a:r>
              <a:rPr lang="ru-RU" sz="3200" dirty="0" err="1"/>
              <a:t>жеке</a:t>
            </a:r>
            <a:r>
              <a:rPr lang="ru-RU" sz="3200" dirty="0"/>
              <a:t> </a:t>
            </a:r>
            <a:r>
              <a:rPr lang="ru-RU" sz="3200" dirty="0" err="1"/>
              <a:t>сапаттарына</a:t>
            </a:r>
            <a:r>
              <a:rPr lang="ru-RU" sz="3200" dirty="0"/>
              <a:t> </a:t>
            </a:r>
            <a:r>
              <a:rPr lang="ru-RU" sz="3200" dirty="0" err="1"/>
              <a:t>өтпөгүлө</a:t>
            </a:r>
            <a:r>
              <a:rPr lang="ru-RU" sz="3200" dirty="0"/>
              <a:t>). </a:t>
            </a:r>
          </a:p>
          <a:p>
            <a:r>
              <a:rPr lang="ru-RU" sz="3200" dirty="0"/>
              <a:t>Ар </a:t>
            </a:r>
            <a:r>
              <a:rPr lang="ru-RU" sz="3200" dirty="0" err="1"/>
              <a:t>кимдин</a:t>
            </a:r>
            <a:r>
              <a:rPr lang="ru-RU" sz="3200" dirty="0"/>
              <a:t> </a:t>
            </a:r>
            <a:r>
              <a:rPr lang="ru-RU" sz="3200" dirty="0" err="1"/>
              <a:t>пикир</a:t>
            </a:r>
            <a:r>
              <a:rPr lang="ru-RU" sz="3200" dirty="0"/>
              <a:t> </a:t>
            </a:r>
            <a:r>
              <a:rPr lang="ru-RU" sz="3200" dirty="0" err="1"/>
              <a:t>айтууга</a:t>
            </a:r>
            <a:r>
              <a:rPr lang="ru-RU" sz="3200" dirty="0"/>
              <a:t> </a:t>
            </a:r>
            <a:r>
              <a:rPr lang="ru-RU" sz="3200" dirty="0" err="1"/>
              <a:t>укугу</a:t>
            </a:r>
            <a:r>
              <a:rPr lang="ru-RU" sz="3200" dirty="0"/>
              <a:t> бар, </a:t>
            </a:r>
            <a:r>
              <a:rPr lang="ru-RU" sz="3200" dirty="0" err="1"/>
              <a:t>андыктан</a:t>
            </a:r>
            <a:r>
              <a:rPr lang="ru-RU" sz="3200" dirty="0"/>
              <a:t> </a:t>
            </a:r>
            <a:r>
              <a:rPr lang="ru-RU" sz="3200" dirty="0" err="1"/>
              <a:t>өтө</a:t>
            </a:r>
            <a:r>
              <a:rPr lang="ru-RU" sz="3200" dirty="0"/>
              <a:t> </a:t>
            </a:r>
            <a:r>
              <a:rPr lang="ru-RU" sz="3200" dirty="0" err="1"/>
              <a:t>көп</a:t>
            </a:r>
            <a:r>
              <a:rPr lang="ru-RU" sz="3200" dirty="0"/>
              <a:t> </a:t>
            </a:r>
            <a:r>
              <a:rPr lang="ru-RU" sz="3200" dirty="0" err="1"/>
              <a:t>сүйлөй</a:t>
            </a:r>
            <a:r>
              <a:rPr lang="ru-RU" sz="3200" dirty="0"/>
              <a:t> </a:t>
            </a:r>
            <a:r>
              <a:rPr lang="ru-RU" sz="3200" dirty="0" err="1"/>
              <a:t>бербегиле</a:t>
            </a:r>
            <a:r>
              <a:rPr lang="ru-RU" sz="3200" dirty="0"/>
              <a:t>. </a:t>
            </a:r>
          </a:p>
          <a:p>
            <a:r>
              <a:rPr lang="ru-RU" sz="3200" dirty="0"/>
              <a:t>Ар </a:t>
            </a:r>
            <a:r>
              <a:rPr lang="ru-RU" sz="3200" dirty="0" err="1"/>
              <a:t>кандай</a:t>
            </a:r>
            <a:r>
              <a:rPr lang="ru-RU" sz="3200" dirty="0"/>
              <a:t> </a:t>
            </a:r>
            <a:r>
              <a:rPr lang="ru-RU" sz="3200" dirty="0" err="1"/>
              <a:t>пикирлерге</a:t>
            </a:r>
            <a:r>
              <a:rPr lang="ru-RU" sz="3200" dirty="0"/>
              <a:t> </a:t>
            </a:r>
            <a:r>
              <a:rPr lang="ru-RU" sz="3200" dirty="0" err="1"/>
              <a:t>эшик</a:t>
            </a:r>
            <a:r>
              <a:rPr lang="ru-RU" sz="3200" dirty="0"/>
              <a:t> </a:t>
            </a:r>
            <a:r>
              <a:rPr lang="ru-RU" sz="3200" dirty="0" err="1"/>
              <a:t>ачык</a:t>
            </a:r>
            <a:r>
              <a:rPr lang="ru-RU" sz="3200" dirty="0"/>
              <a:t>. </a:t>
            </a:r>
            <a:endParaRPr lang="ru-RU" dirty="0"/>
          </a:p>
        </p:txBody>
      </p:sp>
      <p:sp>
        <p:nvSpPr>
          <p:cNvPr id="3" name="Заголовок 2"/>
          <p:cNvSpPr>
            <a:spLocks noGrp="1"/>
          </p:cNvSpPr>
          <p:nvPr>
            <p:ph type="title"/>
          </p:nvPr>
        </p:nvSpPr>
        <p:spPr/>
        <p:txBody>
          <a:bodyPr>
            <a:noAutofit/>
          </a:bodyPr>
          <a:lstStyle/>
          <a:p>
            <a:pPr algn="ctr" fontAlgn="auto">
              <a:spcAft>
                <a:spcPts val="0"/>
              </a:spcAft>
              <a:defRPr/>
            </a:pPr>
            <a:r>
              <a:rPr lang="ru-RU" sz="7200" b="1" dirty="0"/>
              <a:t>«Алтын </a:t>
            </a:r>
            <a:r>
              <a:rPr lang="ru-RU" sz="7200" b="1" dirty="0" err="1"/>
              <a:t>эреже</a:t>
            </a:r>
            <a:r>
              <a:rPr lang="ru-RU" sz="7200" b="1" dirty="0"/>
              <a:t>»</a:t>
            </a:r>
            <a:endParaRPr lang="ru-RU" sz="7200" dirty="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advTm="4825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9"/>
          <p:cNvSpPr>
            <a:spLocks noGrp="1"/>
          </p:cNvSpPr>
          <p:nvPr>
            <p:ph sz="half" idx="2"/>
          </p:nvPr>
        </p:nvSpPr>
        <p:spPr>
          <a:xfrm>
            <a:off x="179512" y="2852936"/>
            <a:ext cx="4387726" cy="4005064"/>
          </a:xfrm>
          <a:solidFill>
            <a:schemeClr val="bg1"/>
          </a:solidFill>
          <a:ln>
            <a:solidFill>
              <a:schemeClr val="tx1"/>
            </a:solidFill>
          </a:ln>
        </p:spPr>
        <p:txBody>
          <a:bodyPr>
            <a:normAutofit fontScale="25000" lnSpcReduction="20000"/>
          </a:bodyPr>
          <a:lstStyle/>
          <a:p>
            <a:pPr marL="274320" indent="-274320" fontAlgn="auto">
              <a:spcAft>
                <a:spcPts val="0"/>
              </a:spcAft>
              <a:buFont typeface="Wingdings 2"/>
              <a:buChar char=""/>
              <a:defRPr/>
            </a:pPr>
            <a:endParaRPr lang="ky-KG" sz="5100" dirty="0">
              <a:solidFill>
                <a:srgbClr val="FFFF00"/>
              </a:solidFill>
              <a:effectLst>
                <a:outerShdw blurRad="38100" dist="19050" dir="2700000" algn="tl">
                  <a:schemeClr val="dk1">
                    <a:alpha val="40000"/>
                  </a:schemeClr>
                </a:outerShdw>
              </a:effectLst>
            </a:endParaRPr>
          </a:p>
          <a:p>
            <a:pPr marL="274320" indent="-274320" fontAlgn="auto">
              <a:spcAft>
                <a:spcPts val="0"/>
              </a:spcAft>
              <a:buFont typeface="Wingdings 2"/>
              <a:buChar char=""/>
              <a:defRPr/>
            </a:pPr>
            <a:r>
              <a:rPr lang="ky-KG" sz="6800" dirty="0">
                <a:solidFill>
                  <a:srgbClr val="FFFF00"/>
                </a:solidFill>
                <a:effectLst>
                  <a:outerShdw blurRad="38100" dist="19050" dir="2700000" algn="tl">
                    <a:schemeClr val="dk1">
                      <a:alpha val="40000"/>
                    </a:schemeClr>
                  </a:outerShdw>
                </a:effectLst>
              </a:rPr>
              <a:t>Себептери – балдарды  жалпы  билим  берүүгө  умтулуусун  пайда  кылуу.    коомдук  жашоодогу  муктаждыктарды  аныктоого - бул  айрыкча  маанилүү  болуп  саналат.  Ошондуктан  жалпы  адамзаттык   жана улуттук  баалуулуктарды  өздөштүрүүнүн  негизинде,  гумандуу   патриот,  бири-бирин  сыйлаган   инсанды  калптандыруу  болуп  саналат. </a:t>
            </a:r>
            <a:endParaRPr lang="ru-RU" sz="6800" dirty="0">
              <a:solidFill>
                <a:srgbClr val="FFFF00"/>
              </a:solidFill>
            </a:endParaRPr>
          </a:p>
          <a:p>
            <a:pPr marL="274320" indent="-274320" fontAlgn="auto">
              <a:spcAft>
                <a:spcPts val="0"/>
              </a:spcAft>
              <a:buFont typeface="Wingdings 2"/>
              <a:buChar char=""/>
              <a:defRPr/>
            </a:pPr>
            <a:endParaRPr lang="ru-RU" dirty="0"/>
          </a:p>
        </p:txBody>
      </p:sp>
      <p:sp>
        <p:nvSpPr>
          <p:cNvPr id="8" name="Объект 7"/>
          <p:cNvSpPr>
            <a:spLocks noGrp="1"/>
          </p:cNvSpPr>
          <p:nvPr>
            <p:ph sz="quarter" idx="4"/>
          </p:nvPr>
        </p:nvSpPr>
        <p:spPr>
          <a:xfrm>
            <a:off x="4716463" y="2781300"/>
            <a:ext cx="4176712" cy="4076700"/>
          </a:xfrm>
          <a:solidFill>
            <a:schemeClr val="bg1"/>
          </a:solidFill>
          <a:ln>
            <a:solidFill>
              <a:srgbClr val="7030A0"/>
            </a:solidFill>
          </a:ln>
        </p:spPr>
        <p:txBody>
          <a:bodyPr>
            <a:normAutofit fontScale="85000" lnSpcReduction="10000"/>
          </a:bodyPr>
          <a:lstStyle/>
          <a:p>
            <a:pPr marL="0" indent="0" fontAlgn="auto">
              <a:spcAft>
                <a:spcPts val="0"/>
              </a:spcAft>
              <a:buFont typeface="Wingdings 2"/>
              <a:buNone/>
              <a:defRPr/>
            </a:pPr>
            <a:r>
              <a:rPr lang="ky-KG" sz="2400" u="sng" dirty="0">
                <a:effectLst>
                  <a:outerShdw blurRad="38100" dist="19050" dir="2700000" algn="tl">
                    <a:schemeClr val="dk1">
                      <a:alpha val="40000"/>
                    </a:schemeClr>
                  </a:outerShdw>
                </a:effectLst>
              </a:rPr>
              <a:t>Жарандык</a:t>
            </a:r>
            <a:r>
              <a:rPr lang="ky-KG" sz="2400" u="sng" dirty="0"/>
              <a:t>   милдети </a:t>
            </a:r>
            <a:r>
              <a:rPr lang="ky-KG" sz="2400" dirty="0">
                <a:effectLst>
                  <a:outerShdw blurRad="38100" dist="19050" dir="2700000" algn="tl">
                    <a:schemeClr val="dk1">
                      <a:alpha val="40000"/>
                    </a:schemeClr>
                  </a:outerShdw>
                </a:effectLst>
              </a:rPr>
              <a:t>–алынган  билимдерин  жеке  жана  коомдук  маселелерди  баалуулуктардын  (башкалардын  укуктарын  сыйлоо  сабырдуулук,  билгичтиги  ж.б.)  негизинде  аӊ-сезимдүү  түрдө  колдонуу,  о.э  коомдук  саясий  турмушка  катышууга  дилгирлик;</a:t>
            </a:r>
            <a:endParaRPr lang="ru-RU" sz="2400" dirty="0"/>
          </a:p>
          <a:p>
            <a:pPr marL="0" indent="0" fontAlgn="auto">
              <a:spcAft>
                <a:spcPts val="0"/>
              </a:spcAft>
              <a:buFont typeface="Wingdings 2"/>
              <a:buNone/>
              <a:defRPr/>
            </a:pPr>
            <a:endParaRPr lang="ru-RU" dirty="0"/>
          </a:p>
        </p:txBody>
      </p:sp>
      <p:sp>
        <p:nvSpPr>
          <p:cNvPr id="4" name="Заголовок 3"/>
          <p:cNvSpPr>
            <a:spLocks noGrp="1"/>
          </p:cNvSpPr>
          <p:nvPr>
            <p:ph type="title"/>
          </p:nvPr>
        </p:nvSpPr>
        <p:spPr>
          <a:xfrm>
            <a:off x="179512" y="260648"/>
            <a:ext cx="8784976" cy="2592288"/>
          </a:xfrm>
          <a:solidFill>
            <a:schemeClr val="bg1"/>
          </a:solidFill>
          <a:ln>
            <a:solidFill>
              <a:schemeClr val="tx2">
                <a:lumMod val="90000"/>
              </a:schemeClr>
            </a:solidFill>
          </a:ln>
        </p:spPr>
        <p:txBody>
          <a:bodyPr>
            <a:noAutofit/>
          </a:bodyPr>
          <a:lstStyle/>
          <a:p>
            <a:pPr algn="ctr" fontAlgn="auto">
              <a:spcAft>
                <a:spcPts val="0"/>
              </a:spcAft>
              <a:defRPr/>
            </a:pPr>
            <a:r>
              <a:rPr lang="ky-KG" sz="2400" dirty="0">
                <a:solidFill>
                  <a:schemeClr val="tx1"/>
                </a:solidFill>
                <a:effectLst>
                  <a:outerShdw blurRad="38100" dist="19050" dir="2700000" algn="tl">
                    <a:schemeClr val="dk1">
                      <a:alpha val="40000"/>
                    </a:schemeClr>
                  </a:outerShdw>
                </a:effectLst>
                <a:latin typeface="+mn-lt"/>
              </a:rPr>
              <a:t>Максаты окуучулар   жоопкерчилик  жонундо   тушунук   алуу  менен  укуктук  жана  адептик  ченемдерге  таянуу,  жарандык  турмушка  жигердүү  катышууга  жөндөмдүү  жана  даяр  инсандын жеке   жетишүүсүн  жана  социалдашуусун   камсыздагыдай  социалдык-экономикалык     жана  укуктук  билгиликтерге  (компетенттүүлүктөргө)  ээ  жаранынын  калптануусуна  өбөлгө </a:t>
            </a:r>
            <a:r>
              <a:rPr lang="ky-KG" sz="2400" dirty="0" smtClean="0">
                <a:solidFill>
                  <a:schemeClr val="tx1"/>
                </a:solidFill>
                <a:effectLst>
                  <a:outerShdw blurRad="38100" dist="19050" dir="2700000" algn="tl">
                    <a:schemeClr val="dk1">
                      <a:alpha val="40000"/>
                    </a:schemeClr>
                  </a:outerShdw>
                </a:effectLst>
              </a:rPr>
              <a:t>түзүү</a:t>
            </a:r>
            <a:r>
              <a:rPr lang="ky-KG" sz="2400" dirty="0">
                <a:solidFill>
                  <a:schemeClr val="tx1"/>
                </a:solidFill>
                <a:effectLst>
                  <a:outerShdw blurRad="38100" dist="19050" dir="2700000" algn="tl">
                    <a:schemeClr val="dk1">
                      <a:alpha val="40000"/>
                    </a:schemeClr>
                  </a:outerShdw>
                </a:effectLst>
              </a:rPr>
              <a:t>.</a:t>
            </a:r>
            <a:endParaRPr lang="ru-RU" sz="4400" dirty="0">
              <a:solidFill>
                <a:schemeClr val="tx1"/>
              </a:solidFill>
              <a:latin typeface="+mn-lt"/>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40239">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bg/>
                                          </p:spTgt>
                                        </p:tgtEl>
                                        <p:attrNameLst>
                                          <p:attrName>style.visibility</p:attrName>
                                        </p:attrNameLst>
                                      </p:cBhvr>
                                      <p:to>
                                        <p:strVal val="visible"/>
                                      </p:to>
                                    </p:set>
                                    <p:animEffect transition="in" filter="fade">
                                      <p:cBhvr>
                                        <p:cTn id="16" dur="1000"/>
                                        <p:tgtEl>
                                          <p:spTgt spid="10">
                                            <p:bg/>
                                          </p:spTgt>
                                        </p:tgtEl>
                                      </p:cBhvr>
                                    </p:animEffect>
                                    <p:anim calcmode="lin" valueType="num">
                                      <p:cBhvr>
                                        <p:cTn id="17" dur="1000" fill="hold"/>
                                        <p:tgtEl>
                                          <p:spTgt spid="10">
                                            <p:bg/>
                                          </p:spTgt>
                                        </p:tgtEl>
                                        <p:attrNameLst>
                                          <p:attrName>ppt_x</p:attrName>
                                        </p:attrNameLst>
                                      </p:cBhvr>
                                      <p:tavLst>
                                        <p:tav tm="0">
                                          <p:val>
                                            <p:strVal val="#ppt_x"/>
                                          </p:val>
                                        </p:tav>
                                        <p:tav tm="100000">
                                          <p:val>
                                            <p:strVal val="#ppt_x"/>
                                          </p:val>
                                        </p:tav>
                                      </p:tavLst>
                                    </p:anim>
                                    <p:anim calcmode="lin" valueType="num">
                                      <p:cBhvr>
                                        <p:cTn id="18"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1000"/>
                                        <p:tgtEl>
                                          <p:spTgt spid="10">
                                            <p:txEl>
                                              <p:pRg st="1" end="1"/>
                                            </p:txEl>
                                          </p:spTgt>
                                        </p:tgtEl>
                                      </p:cBhvr>
                                    </p:animEffect>
                                    <p:anim calcmode="lin" valueType="num">
                                      <p:cBhvr>
                                        <p:cTn id="2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fade">
                                      <p:cBhvr>
                                        <p:cTn id="30" dur="1000"/>
                                        <p:tgtEl>
                                          <p:spTgt spid="8">
                                            <p:bg/>
                                          </p:spTgt>
                                        </p:tgtEl>
                                      </p:cBhvr>
                                    </p:animEffect>
                                    <p:anim calcmode="lin" valueType="num">
                                      <p:cBhvr>
                                        <p:cTn id="31" dur="1000" fill="hold"/>
                                        <p:tgtEl>
                                          <p:spTgt spid="8">
                                            <p:bg/>
                                          </p:spTgt>
                                        </p:tgtEl>
                                        <p:attrNameLst>
                                          <p:attrName>ppt_x</p:attrName>
                                        </p:attrNameLst>
                                      </p:cBhvr>
                                      <p:tavLst>
                                        <p:tav tm="0">
                                          <p:val>
                                            <p:strVal val="#ppt_x"/>
                                          </p:val>
                                        </p:tav>
                                        <p:tav tm="100000">
                                          <p:val>
                                            <p:strVal val="#ppt_x"/>
                                          </p:val>
                                        </p:tav>
                                      </p:tavLst>
                                    </p:anim>
                                    <p:anim calcmode="lin" valueType="num">
                                      <p:cBhvr>
                                        <p:cTn id="32"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1000"/>
                                        <p:tgtEl>
                                          <p:spTgt spid="8">
                                            <p:txEl>
                                              <p:pRg st="0" end="0"/>
                                            </p:txEl>
                                          </p:spTgt>
                                        </p:tgtEl>
                                      </p:cBhvr>
                                    </p:animEffect>
                                    <p:anim calcmode="lin" valueType="num">
                                      <p:cBhvr>
                                        <p:cTn id="3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10" grpId="0" build="p" animBg="1"/>
      <p:bldP spid="8"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950" y="1988840"/>
            <a:ext cx="9036050" cy="4869160"/>
          </a:xfrm>
          <a:ln>
            <a:solidFill>
              <a:srgbClr val="7030A0"/>
            </a:solidFill>
          </a:ln>
        </p:spPr>
        <p:txBody>
          <a:bodyPr>
            <a:normAutofit fontScale="77500" lnSpcReduction="20000"/>
          </a:bodyPr>
          <a:lstStyle/>
          <a:p>
            <a:pPr marL="274320" indent="-274320" fontAlgn="auto">
              <a:spcAft>
                <a:spcPts val="0"/>
              </a:spcAft>
              <a:buFont typeface="Wingdings 2"/>
              <a:buChar char=""/>
              <a:defRPr/>
            </a:pPr>
            <a:r>
              <a:rPr lang="ky-KG" sz="3600" b="1" u="sng" dirty="0">
                <a:solidFill>
                  <a:schemeClr val="bg1"/>
                </a:solidFill>
                <a:hlinkClick r:id="rId5"/>
              </a:rPr>
              <a:t>Өзүңө кандай баа берет элең?</a:t>
            </a:r>
            <a:endParaRPr lang="ru-RU" sz="3600" dirty="0">
              <a:solidFill>
                <a:schemeClr val="bg1"/>
              </a:solidFill>
            </a:endParaRPr>
          </a:p>
          <a:p>
            <a:pPr marL="274320" indent="-274320" fontAlgn="auto">
              <a:spcAft>
                <a:spcPts val="0"/>
              </a:spcAft>
              <a:buFont typeface="Wingdings 2"/>
              <a:buChar char=""/>
              <a:defRPr/>
            </a:pPr>
            <a:r>
              <a:rPr lang="ky-KG" sz="3600" dirty="0">
                <a:solidFill>
                  <a:schemeClr val="bg1"/>
                </a:solidFill>
              </a:rPr>
              <a:t> </a:t>
            </a:r>
            <a:r>
              <a:rPr lang="ky-KG" sz="3600" b="1" u="sng" dirty="0">
                <a:solidFill>
                  <a:schemeClr val="bg1"/>
                </a:solidFill>
                <a:hlinkClick r:id="rId5"/>
              </a:rPr>
              <a:t>Жоопкерчиликтүү болуу деген эмнени билдирет?</a:t>
            </a:r>
            <a:endParaRPr lang="ru-RU" sz="3600" dirty="0">
              <a:solidFill>
                <a:schemeClr val="bg1"/>
              </a:solidFill>
            </a:endParaRPr>
          </a:p>
          <a:p>
            <a:pPr marL="274320" indent="-274320" fontAlgn="auto">
              <a:spcAft>
                <a:spcPts val="0"/>
              </a:spcAft>
              <a:buFont typeface="Wingdings 2"/>
              <a:buChar char=""/>
              <a:defRPr/>
            </a:pPr>
            <a:r>
              <a:rPr lang="ky-KG" sz="3600" dirty="0">
                <a:solidFill>
                  <a:schemeClr val="bg1"/>
                </a:solidFill>
              </a:rPr>
              <a:t> </a:t>
            </a:r>
            <a:r>
              <a:rPr lang="ky-KG" sz="3600" b="1" u="sng" dirty="0">
                <a:solidFill>
                  <a:schemeClr val="bg1"/>
                </a:solidFill>
                <a:hlinkClick r:id="rId5"/>
              </a:rPr>
              <a:t>Эмне үчүн жоопкерчиликтүү болушум керек?</a:t>
            </a:r>
            <a:endParaRPr lang="ru-RU" sz="3600" dirty="0">
              <a:solidFill>
                <a:schemeClr val="bg1"/>
              </a:solidFill>
            </a:endParaRPr>
          </a:p>
          <a:p>
            <a:pPr marL="274320" indent="-274320" fontAlgn="auto">
              <a:spcAft>
                <a:spcPts val="0"/>
              </a:spcAft>
              <a:buFont typeface="Wingdings 2"/>
              <a:buChar char=""/>
              <a:defRPr/>
            </a:pPr>
            <a:r>
              <a:rPr lang="ky-KG" sz="3600" dirty="0">
                <a:solidFill>
                  <a:schemeClr val="bg1"/>
                </a:solidFill>
              </a:rPr>
              <a:t> </a:t>
            </a:r>
            <a:r>
              <a:rPr lang="ky-KG" sz="3600" b="1" u="sng" dirty="0">
                <a:solidFill>
                  <a:schemeClr val="bg1"/>
                </a:solidFill>
                <a:hlinkClick r:id="rId5"/>
              </a:rPr>
              <a:t>Канткенде жоопкерчиликтүүрөөк боло алам?</a:t>
            </a:r>
            <a:endParaRPr lang="ky-KG" sz="3600" b="1" u="sng" dirty="0">
              <a:solidFill>
                <a:schemeClr val="bg1"/>
              </a:solidFill>
            </a:endParaRPr>
          </a:p>
          <a:p>
            <a:pPr marL="274320" indent="-274320" algn="ctr" fontAlgn="auto">
              <a:spcAft>
                <a:spcPts val="0"/>
              </a:spcAft>
              <a:buFont typeface="Wingdings 2"/>
              <a:buChar char=""/>
              <a:defRPr/>
            </a:pPr>
            <a:r>
              <a:rPr lang="ky-KG" sz="3600" dirty="0"/>
              <a:t>ҮЙДӨГҮ МИЛДЕТТЕРИҢ</a:t>
            </a:r>
            <a:r>
              <a:rPr lang="ky-KG" sz="3600" b="1" u="sng" dirty="0"/>
              <a:t>     </a:t>
            </a:r>
            <a:endParaRPr lang="ru-RU" sz="3600" dirty="0"/>
          </a:p>
          <a:p>
            <a:pPr marL="274320" indent="-274320" algn="ctr" fontAlgn="auto">
              <a:spcAft>
                <a:spcPts val="0"/>
              </a:spcAft>
              <a:buFont typeface="Wingdings 2"/>
              <a:buChar char=""/>
              <a:defRPr/>
            </a:pPr>
            <a:r>
              <a:rPr lang="ky-KG" sz="3600" dirty="0"/>
              <a:t>САБАКТАРЫҢ</a:t>
            </a:r>
            <a:endParaRPr lang="ru-RU" sz="3600" dirty="0"/>
          </a:p>
          <a:p>
            <a:pPr marL="274320" indent="-274320" algn="ctr" fontAlgn="auto">
              <a:spcAft>
                <a:spcPts val="0"/>
              </a:spcAft>
              <a:buFont typeface="Wingdings 2"/>
              <a:buChar char=""/>
              <a:defRPr/>
            </a:pPr>
            <a:r>
              <a:rPr lang="ky-KG" sz="3600" dirty="0"/>
              <a:t>АБРОЮҢ</a:t>
            </a:r>
            <a:endParaRPr lang="ru-RU" sz="3600" dirty="0"/>
          </a:p>
          <a:p>
            <a:pPr marL="274320" indent="-274320" fontAlgn="auto">
              <a:spcAft>
                <a:spcPts val="0"/>
              </a:spcAft>
              <a:buFont typeface="Wingdings 2"/>
              <a:buChar char=""/>
              <a:defRPr/>
            </a:pPr>
            <a:endParaRPr lang="ru-RU" sz="2800" dirty="0">
              <a:solidFill>
                <a:schemeClr val="bg1"/>
              </a:solidFill>
            </a:endParaRPr>
          </a:p>
        </p:txBody>
      </p:sp>
      <p:sp>
        <p:nvSpPr>
          <p:cNvPr id="2" name="Заголовок 1"/>
          <p:cNvSpPr>
            <a:spLocks noGrp="1"/>
          </p:cNvSpPr>
          <p:nvPr>
            <p:ph type="title"/>
          </p:nvPr>
        </p:nvSpPr>
        <p:spPr/>
        <p:txBody>
          <a:bodyPr>
            <a:normAutofit/>
          </a:bodyPr>
          <a:lstStyle/>
          <a:p>
            <a:pPr algn="ctr" fontAlgn="auto">
              <a:spcAft>
                <a:spcPts val="0"/>
              </a:spcAft>
              <a:defRPr/>
            </a:pPr>
            <a:r>
              <a:rPr lang="ru-RU" err="1"/>
              <a:t>Сабакта</a:t>
            </a:r>
            <a:r>
              <a:rPr lang="ru-RU"/>
              <a:t>  </a:t>
            </a:r>
            <a:r>
              <a:rPr lang="ru-RU" err="1"/>
              <a:t>каралуучу</a:t>
            </a:r>
            <a:r>
              <a:rPr lang="ru-RU"/>
              <a:t>  негизги  </a:t>
            </a:r>
            <a:r>
              <a:rPr lang="ru-RU" err="1"/>
              <a:t>маселелер</a:t>
            </a:r>
            <a:r>
              <a:rPr lang="ru-RU"/>
              <a:t>:</a:t>
            </a:r>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4991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ppt_w</p:attrName>
                                        </p:attrNameLst>
                                      </p:cBhvr>
                                      <p:tavLst>
                                        <p:tav tm="0">
                                          <p:val>
                                            <p:fltVal val="0"/>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animEffect transition="in" filter="fade">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p:cTn id="4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p:cTn id="5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388" y="1412875"/>
            <a:ext cx="8507412" cy="4911725"/>
          </a:xfrm>
        </p:spPr>
        <p:txBody>
          <a:bodyPr>
            <a:normAutofit fontScale="92500" lnSpcReduction="10000"/>
          </a:bodyPr>
          <a:lstStyle/>
          <a:p>
            <a:r>
              <a:rPr lang="ky-KG" sz="3200"/>
              <a:t>Жоопкерчиликтүү адам үйдөгү болобу, же мектептеги болобу, же башка ушу сыяктуу милдеттери болобу, жакшы аткарат. Ошондой эле кылган иши үчүн жооптуу экенин жакшы түшүнөт. Эгер бир нерсени туура эмес кылып алса, катасын мойнуна алат жана аны оңдогонго аракет кылат.</a:t>
            </a:r>
            <a:endParaRPr lang="ru-RU" sz="3200"/>
          </a:p>
          <a:p>
            <a:r>
              <a:rPr lang="ky-KG" sz="3200" b="1"/>
              <a:t>Ыйык Китепте эмне деп жазылган? </a:t>
            </a:r>
            <a:endParaRPr lang="en-US" sz="3200" b="1"/>
          </a:p>
          <a:p>
            <a:r>
              <a:rPr lang="ky-KG" sz="3200"/>
              <a:t>«Ар ким өз жүгүн өзү көтөрөт»</a:t>
            </a:r>
            <a:endParaRPr lang="ru-RU" sz="3200"/>
          </a:p>
        </p:txBody>
      </p:sp>
      <p:sp>
        <p:nvSpPr>
          <p:cNvPr id="2" name="Заголовок 1"/>
          <p:cNvSpPr>
            <a:spLocks noGrp="1"/>
          </p:cNvSpPr>
          <p:nvPr>
            <p:ph type="title"/>
          </p:nvPr>
        </p:nvSpPr>
        <p:spPr>
          <a:xfrm>
            <a:off x="467544" y="188640"/>
            <a:ext cx="8229600" cy="1935088"/>
          </a:xfrm>
        </p:spPr>
        <p:txBody>
          <a:bodyPr>
            <a:normAutofit/>
          </a:bodyPr>
          <a:lstStyle/>
          <a:p>
            <a:pPr algn="ctr" fontAlgn="auto">
              <a:spcAft>
                <a:spcPts val="0"/>
              </a:spcAft>
              <a:defRPr/>
            </a:pPr>
            <a:r>
              <a:rPr lang="ky-KG" b="1"/>
              <a:t> Жоопкерчиликтүү болуу деген эмнени билдирет?</a:t>
            </a:r>
            <a:r>
              <a:rPr lang="ru-RU" b="1"/>
              <a:t/>
            </a:r>
            <a:br>
              <a:rPr lang="ru-RU" b="1"/>
            </a:br>
            <a:endParaRPr lang="ru-RU"/>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466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981075"/>
            <a:ext cx="9036050" cy="5876925"/>
          </a:xfrm>
        </p:spPr>
        <p:txBody>
          <a:bodyPr>
            <a:normAutofit lnSpcReduction="10000"/>
          </a:bodyPr>
          <a:lstStyle/>
          <a:p>
            <a:r>
              <a:rPr lang="ky-KG" sz="2200"/>
              <a:t>Бул суроого жооп алыш үчүн айрым жаштардын төмөндөгү сөздөрүнө көңүл буралы. Кимисинин жагдайы </a:t>
            </a:r>
            <a:r>
              <a:rPr lang="ky-KG" sz="2200" i="1"/>
              <a:t>сеникине </a:t>
            </a:r>
            <a:r>
              <a:rPr lang="ky-KG" sz="2200"/>
              <a:t>окшош?</a:t>
            </a:r>
            <a:endParaRPr lang="ru-RU" sz="2200"/>
          </a:p>
          <a:p>
            <a:r>
              <a:rPr lang="ky-KG" sz="2200"/>
              <a:t>«Апам менен атамдын ар бир кадамымды текшерип, кичинекей балага мамиле кылгандай мамиле кылганы такыр жакпайт» (Сезим).</a:t>
            </a:r>
            <a:endParaRPr lang="ru-RU" sz="2200"/>
          </a:p>
          <a:p>
            <a:r>
              <a:rPr lang="ky-KG" sz="2200"/>
              <a:t>«Досторум менен бир жакка барып келүүгө суранганымда, адатта, ата-энем эч нерсе дебей эле коё берет» (Адилет ).</a:t>
            </a:r>
            <a:endParaRPr lang="ru-RU" sz="2200"/>
          </a:p>
          <a:p>
            <a:r>
              <a:rPr lang="ky-KG" sz="2200"/>
              <a:t>«Курдаштарыма ата-энелери эмнелерди кылганга уруксат бергенин көргөндө: “</a:t>
            </a:r>
            <a:r>
              <a:rPr lang="ky-KG" sz="2200" i="1"/>
              <a:t>Мага </a:t>
            </a:r>
            <a:r>
              <a:rPr lang="ky-KG" sz="2200"/>
              <a:t>деле ата-энем ушинткенге уруксат берсе, сонун болмок!” — деп ойлойм» (Алмаз).</a:t>
            </a:r>
            <a:endParaRPr lang="ru-RU" sz="2200"/>
          </a:p>
          <a:p>
            <a:r>
              <a:rPr lang="ky-KG" sz="2200"/>
              <a:t>«Негизи, ата-энем мени көп учурда өз эркиме коёт. Мен аларга мага ишеним артып, ушундай эркиндик берип жатканына аябай ыраазымын» (Рысбек).</a:t>
            </a:r>
            <a:endParaRPr lang="ru-RU" sz="2200"/>
          </a:p>
          <a:p>
            <a:endParaRPr lang="ru-RU" sz="2200"/>
          </a:p>
        </p:txBody>
      </p:sp>
      <p:sp>
        <p:nvSpPr>
          <p:cNvPr id="2" name="Заголовок 1"/>
          <p:cNvSpPr>
            <a:spLocks noGrp="1"/>
          </p:cNvSpPr>
          <p:nvPr>
            <p:ph type="title"/>
          </p:nvPr>
        </p:nvSpPr>
        <p:spPr>
          <a:xfrm>
            <a:off x="0" y="0"/>
            <a:ext cx="9144000" cy="971600"/>
          </a:xfrm>
        </p:spPr>
        <p:txBody>
          <a:bodyPr>
            <a:noAutofit/>
          </a:bodyPr>
          <a:lstStyle/>
          <a:p>
            <a:pPr algn="ctr" fontAlgn="auto">
              <a:spcAft>
                <a:spcPts val="0"/>
              </a:spcAft>
              <a:defRPr/>
            </a:pPr>
            <a:r>
              <a:rPr lang="ky-KG" sz="3200"/>
              <a:t>Канткенде жоопкерчиликтүүрөөк боло алам?</a:t>
            </a:r>
            <a:endParaRPr lang="ru-RU" sz="320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093"/>
    </mc:Choice>
    <mc:Fallback>
      <p:transition spd="slow" advTm="6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133600"/>
            <a:ext cx="9144000" cy="4724400"/>
          </a:xfrm>
        </p:spPr>
        <p:txBody>
          <a:bodyPr>
            <a:normAutofit/>
          </a:bodyPr>
          <a:lstStyle/>
          <a:p>
            <a:pPr marL="0" indent="0" fontAlgn="auto">
              <a:spcAft>
                <a:spcPts val="0"/>
              </a:spcAft>
              <a:buNone/>
              <a:defRPr/>
            </a:pPr>
            <a:r>
              <a:rPr lang="ky-KG" sz="4800" dirty="0" smtClean="0"/>
              <a:t>-Айрым </a:t>
            </a:r>
            <a:r>
              <a:rPr lang="ky-KG" sz="4800" dirty="0"/>
              <a:t>жаштарга ата-энелери көбүрөөк эркиндик беришет.</a:t>
            </a:r>
          </a:p>
          <a:p>
            <a:pPr marL="0" indent="0" fontAlgn="auto">
              <a:spcAft>
                <a:spcPts val="0"/>
              </a:spcAft>
              <a:buFont typeface="Wingdings 2"/>
              <a:buNone/>
              <a:defRPr/>
            </a:pPr>
            <a:r>
              <a:rPr lang="ky-KG" sz="4800" dirty="0"/>
              <a:t>  -</a:t>
            </a:r>
            <a:r>
              <a:rPr lang="ky-KG" sz="4800" dirty="0" smtClean="0"/>
              <a:t>Эмне </a:t>
            </a:r>
            <a:r>
              <a:rPr lang="ky-KG" sz="4800" dirty="0"/>
              <a:t>үчүн деп ойлойсуң?</a:t>
            </a:r>
            <a:endParaRPr lang="ru-RU" sz="4800" dirty="0"/>
          </a:p>
          <a:p>
            <a:pPr marL="274320" indent="-274320" fontAlgn="auto">
              <a:spcAft>
                <a:spcPts val="0"/>
              </a:spcAft>
              <a:buFont typeface="Wingdings 2"/>
              <a:buChar char=""/>
              <a:defRPr/>
            </a:pPr>
            <a:endParaRPr lang="ru-RU" sz="4800" dirty="0"/>
          </a:p>
        </p:txBody>
      </p:sp>
      <p:sp>
        <p:nvSpPr>
          <p:cNvPr id="3" name="Заголовок 2"/>
          <p:cNvSpPr>
            <a:spLocks noGrp="1"/>
          </p:cNvSpPr>
          <p:nvPr>
            <p:ph type="title"/>
          </p:nvPr>
        </p:nvSpPr>
        <p:spPr>
          <a:xfrm>
            <a:off x="457200" y="152400"/>
            <a:ext cx="8229600" cy="1548408"/>
          </a:xfrm>
        </p:spPr>
        <p:txBody>
          <a:bodyPr>
            <a:noAutofit/>
          </a:bodyPr>
          <a:lstStyle/>
          <a:p>
            <a:pPr algn="ctr" fontAlgn="auto">
              <a:spcAft>
                <a:spcPts val="0"/>
              </a:spcAft>
              <a:defRPr/>
            </a:pPr>
            <a:r>
              <a:rPr lang="ky-KG" sz="4400" b="1"/>
              <a:t>Кандай жыйынтык чыгарса болот?</a:t>
            </a:r>
            <a:endParaRPr lang="ru-RU" sz="440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120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ky-KG" sz="4000"/>
              <a:t>Сага канчалык эркиндик берилери көбүнчө ата-энеңдин сага канчалык ишенерине байланыштуу болот.</a:t>
            </a:r>
            <a:endParaRPr lang="ru-RU" sz="4000"/>
          </a:p>
          <a:p>
            <a:r>
              <a:rPr lang="ky-KG" sz="4000"/>
              <a:t>Жогоруда айтылган жаштардын буга байланыштуу эмне деп айтканын карап көрөлү.</a:t>
            </a:r>
            <a:endParaRPr lang="ru-RU" sz="4000"/>
          </a:p>
          <a:p>
            <a:endParaRPr lang="ru-RU" sz="3600"/>
          </a:p>
        </p:txBody>
      </p:sp>
      <p:sp>
        <p:nvSpPr>
          <p:cNvPr id="3" name="Заголовок 2"/>
          <p:cNvSpPr>
            <a:spLocks noGrp="1"/>
          </p:cNvSpPr>
          <p:nvPr>
            <p:ph type="title"/>
          </p:nvPr>
        </p:nvSpPr>
        <p:spPr/>
        <p:txBody>
          <a:bodyPr/>
          <a:lstStyle/>
          <a:p>
            <a:pPr algn="ctr" fontAlgn="auto">
              <a:spcAft>
                <a:spcPts val="0"/>
              </a:spcAft>
              <a:defRPr/>
            </a:pPr>
            <a:r>
              <a:rPr lang="ky-KG" sz="5400" b="1"/>
              <a:t>Турмуштук тажрыйба:</a:t>
            </a:r>
            <a:endParaRPr lang="ru-RU" sz="4800"/>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2734"/>
    </mc:Choice>
    <mc:Fallback>
      <p:transition spd="slow" advTm="2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Объект 3" descr="https://assetsnffrgf-a.akamaihd.net/assets/m/502013332/univ/art/502013332_univ_cnt_1_md.jpg">
            <a:hlinkClick r:id="rId4"/>
          </p:cNvPr>
          <p:cNvPicPr>
            <a:picLocks noGrp="1"/>
          </p:cNvPicPr>
          <p:nvPr>
            <p:ph idx="1"/>
          </p:nvPr>
        </p:nvPicPr>
        <p:blipFill>
          <a:blip r:embed="rId5"/>
          <a:stretch>
            <a:fillRect/>
          </a:stretch>
        </p:blipFill>
        <p:spPr>
          <a:xfrm>
            <a:off x="1587500" y="2317750"/>
            <a:ext cx="5969000" cy="2984500"/>
          </a:xfrm>
        </p:spPr>
      </p:pic>
      <p:sp>
        <p:nvSpPr>
          <p:cNvPr id="2" name="Заголовок 1"/>
          <p:cNvSpPr>
            <a:spLocks noGrp="1"/>
          </p:cNvSpPr>
          <p:nvPr>
            <p:ph type="title"/>
          </p:nvPr>
        </p:nvSpPr>
        <p:spPr>
          <a:xfrm>
            <a:off x="0" y="0"/>
            <a:ext cx="9144000" cy="1988840"/>
          </a:xfrm>
        </p:spPr>
        <p:txBody>
          <a:bodyPr>
            <a:noAutofit/>
          </a:bodyPr>
          <a:lstStyle/>
          <a:p>
            <a:pPr algn="ctr" fontAlgn="auto">
              <a:spcAft>
                <a:spcPts val="0"/>
              </a:spcAft>
              <a:defRPr/>
            </a:pPr>
            <a:r>
              <a:rPr lang="ky-KG" sz="4000">
                <a:effectLst/>
              </a:rPr>
              <a:t>Эмнени биринчи орунга коёсуң, үйдөгү жумуштубу же көңүл ачуунубу?</a:t>
            </a:r>
            <a:endParaRPr lang="ru-RU" sz="4000">
              <a:effectLst/>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30"/>
    </mc:Choice>
    <mc:Fallback>
      <p:transition spd="slow" advTm="1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10.xml><?xml version="1.0" encoding="utf-8"?>
<p:tagLst xmlns:a="http://schemas.openxmlformats.org/drawingml/2006/main" xmlns:r="http://schemas.openxmlformats.org/officeDocument/2006/relationships" xmlns:p="http://schemas.openxmlformats.org/presentationml/2006/main">
  <p:tag name="TIMING" val="|0.9|1.2|4.6|4.7|4.1|5"/>
</p:tagLst>
</file>

<file path=ppt/tags/tag11.xml><?xml version="1.0" encoding="utf-8"?>
<p:tagLst xmlns:a="http://schemas.openxmlformats.org/drawingml/2006/main" xmlns:r="http://schemas.openxmlformats.org/officeDocument/2006/relationships" xmlns:p="http://schemas.openxmlformats.org/presentationml/2006/main">
  <p:tag name="TIMING" val="|47.8"/>
</p:tagLst>
</file>

<file path=ppt/tags/tag12.xml><?xml version="1.0" encoding="utf-8"?>
<p:tagLst xmlns:a="http://schemas.openxmlformats.org/drawingml/2006/main" xmlns:r="http://schemas.openxmlformats.org/officeDocument/2006/relationships" xmlns:p="http://schemas.openxmlformats.org/presentationml/2006/main">
  <p:tag name="TIMING" val="|0.8|1|2.1"/>
</p:tagLst>
</file>

<file path=ppt/tags/tag2.xml><?xml version="1.0" encoding="utf-8"?>
<p:tagLst xmlns:a="http://schemas.openxmlformats.org/drawingml/2006/main" xmlns:r="http://schemas.openxmlformats.org/officeDocument/2006/relationships" xmlns:p="http://schemas.openxmlformats.org/presentationml/2006/main">
  <p:tag name="TIMING" val="|1.1|7|12.9|6.2|8.3|7.9"/>
</p:tagLst>
</file>

<file path=ppt/tags/tag3.xml><?xml version="1.0" encoding="utf-8"?>
<p:tagLst xmlns:a="http://schemas.openxmlformats.org/drawingml/2006/main" xmlns:r="http://schemas.openxmlformats.org/officeDocument/2006/relationships" xmlns:p="http://schemas.openxmlformats.org/presentationml/2006/main">
  <p:tag name="TIMING" val="|1.5|17.4|2.5|2|2.1"/>
</p:tagLst>
</file>

<file path=ppt/tags/tag4.xml><?xml version="1.0" encoding="utf-8"?>
<p:tagLst xmlns:a="http://schemas.openxmlformats.org/drawingml/2006/main" xmlns:r="http://schemas.openxmlformats.org/officeDocument/2006/relationships" xmlns:p="http://schemas.openxmlformats.org/presentationml/2006/main">
  <p:tag name="TIMING" val="|2.9|5|1|4.3|5.5|4.9|4.8|7.9|6.3"/>
</p:tagLst>
</file>

<file path=ppt/tags/tag5.xml><?xml version="1.0" encoding="utf-8"?>
<p:tagLst xmlns:a="http://schemas.openxmlformats.org/drawingml/2006/main" xmlns:r="http://schemas.openxmlformats.org/officeDocument/2006/relationships" xmlns:p="http://schemas.openxmlformats.org/presentationml/2006/main">
  <p:tag name="TIMING" val="|0.6|4.7|29.3|6.2"/>
</p:tagLst>
</file>

<file path=ppt/tags/tag6.xml><?xml version="1.0" encoding="utf-8"?>
<p:tagLst xmlns:a="http://schemas.openxmlformats.org/drawingml/2006/main" xmlns:r="http://schemas.openxmlformats.org/officeDocument/2006/relationships" xmlns:p="http://schemas.openxmlformats.org/presentationml/2006/main">
  <p:tag name="TIMING" val="|1|5.1|8.6|9.4|11.1|13.3"/>
</p:tagLst>
</file>

<file path=ppt/tags/tag7.xml><?xml version="1.0" encoding="utf-8"?>
<p:tagLst xmlns:a="http://schemas.openxmlformats.org/drawingml/2006/main" xmlns:r="http://schemas.openxmlformats.org/officeDocument/2006/relationships" xmlns:p="http://schemas.openxmlformats.org/presentationml/2006/main">
  <p:tag name="TIMING" val="|0.3|3.9|5"/>
</p:tagLst>
</file>

<file path=ppt/tags/tag8.xml><?xml version="1.0" encoding="utf-8"?>
<p:tagLst xmlns:a="http://schemas.openxmlformats.org/drawingml/2006/main" xmlns:r="http://schemas.openxmlformats.org/officeDocument/2006/relationships" xmlns:p="http://schemas.openxmlformats.org/presentationml/2006/main">
  <p:tag name="TIMING" val="|1|4.7|9.8"/>
</p:tagLst>
</file>

<file path=ppt/tags/tag9.xml><?xml version="1.0" encoding="utf-8"?>
<p:tagLst xmlns:a="http://schemas.openxmlformats.org/drawingml/2006/main" xmlns:r="http://schemas.openxmlformats.org/officeDocument/2006/relationships" xmlns:p="http://schemas.openxmlformats.org/presentationml/2006/main">
  <p:tag name="TIMING" val="|1.3|3.5|4.1|3.4|4.7|5.3|5.6"/>
</p:tagLst>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Капля</Template>
  <TotalTime>489</TotalTime>
  <Words>554</Words>
  <Application>Microsoft Office PowerPoint</Application>
  <PresentationFormat>Экран (4:3)</PresentationFormat>
  <Paragraphs>59</Paragraphs>
  <Slides>13</Slides>
  <Notes>0</Notes>
  <HiddenSlides>0</HiddenSlides>
  <MMClips>13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Constantia</vt:lpstr>
      <vt:lpstr>Tw Cen MT</vt:lpstr>
      <vt:lpstr>Wingdings 2</vt:lpstr>
      <vt:lpstr>Капля</vt:lpstr>
      <vt:lpstr>     Канчалык жоопкерчиликтүүмүн? </vt:lpstr>
      <vt:lpstr>«Алтын эреже»</vt:lpstr>
      <vt:lpstr>Максаты окуучулар   жоопкерчилик  жонундо   тушунук   алуу  менен  укуктук  жана  адептик  ченемдерге  таянуу,  жарандык  турмушка  жигердүү  катышууга  жөндөмдүү  жана  даяр  инсандын жеке   жетишүүсүн  жана  социалдашуусун   камсыздагыдай  социалдык-экономикалык     жана  укуктук  билгиликтерге  (компетенттүүлүктөргө)  ээ  жаранынын  калптануусуна  өбөлгө түзүү.</vt:lpstr>
      <vt:lpstr>Сабакта  каралуучу  негизги  маселелер:</vt:lpstr>
      <vt:lpstr> Жоопкерчиликтүү болуу деген эмнени билдирет? </vt:lpstr>
      <vt:lpstr>Канткенде жоопкерчиликтүүрөөк боло алам?</vt:lpstr>
      <vt:lpstr>Кандай жыйынтык чыгарса болот?</vt:lpstr>
      <vt:lpstr>Турмуштук тажрыйба:</vt:lpstr>
      <vt:lpstr>Эмнени биринчи орунга коёсуң, үйдөгү жумуштубу же көңүл ачуунубу?</vt:lpstr>
      <vt:lpstr>ҮЙДӨГҮ МИЛДЕТТЕРИҢ</vt:lpstr>
      <vt:lpstr>                 САБАКТАРЫҢ</vt:lpstr>
      <vt:lpstr>Өзүн-өзү баалоо үчүн суроолор: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Канчалык жоопкерчиликтүүмүн?</dc:title>
  <dc:creator>samsung</dc:creator>
  <cp:lastModifiedBy>Пользователь Windows</cp:lastModifiedBy>
  <cp:revision>30</cp:revision>
  <dcterms:created xsi:type="dcterms:W3CDTF">2017-11-21T12:44:04Z</dcterms:created>
  <dcterms:modified xsi:type="dcterms:W3CDTF">2021-04-30T09:54:33Z</dcterms:modified>
</cp:coreProperties>
</file>