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60" r:id="rId4"/>
    <p:sldId id="268" r:id="rId5"/>
    <p:sldId id="269" r:id="rId6"/>
    <p:sldId id="270" r:id="rId7"/>
    <p:sldId id="271" r:id="rId8"/>
    <p:sldId id="272" r:id="rId9"/>
    <p:sldId id="262" r:id="rId10"/>
    <p:sldId id="279" r:id="rId11"/>
    <p:sldId id="263" r:id="rId12"/>
    <p:sldId id="278"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5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74" autoAdjust="0"/>
  </p:normalViewPr>
  <p:slideViewPr>
    <p:cSldViewPr snapToGrid="0">
      <p:cViewPr varScale="1">
        <p:scale>
          <a:sx n="10" d="100"/>
          <a:sy n="10" d="100"/>
        </p:scale>
        <p:origin x="66" y="60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EB333-C405-46E5-A860-910FA952978C}" type="datetimeFigureOut">
              <a:rPr lang="ru-RU" smtClean="0"/>
              <a:pPr/>
              <a:t>03.05.2021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1BD37-E89D-4200-84FE-5C1DC6EA1C4D}" type="slidenum">
              <a:rPr lang="ru-RU" smtClean="0"/>
              <a:pPr/>
              <a:t>‹#›</a:t>
            </a:fld>
            <a:endParaRPr lang="ru-RU"/>
          </a:p>
        </p:txBody>
      </p:sp>
    </p:spTree>
    <p:extLst>
      <p:ext uri="{BB962C8B-B14F-4D97-AF65-F5344CB8AC3E}">
        <p14:creationId xmlns:p14="http://schemas.microsoft.com/office/powerpoint/2010/main" val="3992645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ADB7B51A-3E84-4795-9ED5-D98448CBAEE2}" type="datetimeFigureOut">
              <a:rPr lang="ru-RU" smtClean="0"/>
              <a:pPr/>
              <a:t>03.05.2021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28D880-1277-4509-8A91-E43ECD9075CE}" type="slidenum">
              <a:rPr lang="ru-RU" smtClean="0"/>
              <a:pPr/>
              <a:t>‹#›</a:t>
            </a:fld>
            <a:endParaRPr lang="ru-RU"/>
          </a:p>
        </p:txBody>
      </p:sp>
    </p:spTree>
    <p:extLst>
      <p:ext uri="{BB962C8B-B14F-4D97-AF65-F5344CB8AC3E}">
        <p14:creationId xmlns:p14="http://schemas.microsoft.com/office/powerpoint/2010/main" val="2628039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DB7B51A-3E84-4795-9ED5-D98448CBAEE2}" type="datetimeFigureOut">
              <a:rPr lang="ru-RU" smtClean="0"/>
              <a:pPr/>
              <a:t>03.05.2021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28D880-1277-4509-8A91-E43ECD9075CE}" type="slidenum">
              <a:rPr lang="ru-RU" smtClean="0"/>
              <a:pPr/>
              <a:t>‹#›</a:t>
            </a:fld>
            <a:endParaRPr lang="ru-RU"/>
          </a:p>
        </p:txBody>
      </p:sp>
    </p:spTree>
    <p:extLst>
      <p:ext uri="{BB962C8B-B14F-4D97-AF65-F5344CB8AC3E}">
        <p14:creationId xmlns:p14="http://schemas.microsoft.com/office/powerpoint/2010/main" val="14044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DB7B51A-3E84-4795-9ED5-D98448CBAEE2}" type="datetimeFigureOut">
              <a:rPr lang="ru-RU" smtClean="0"/>
              <a:pPr/>
              <a:t>03.05.2021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28D880-1277-4509-8A91-E43ECD9075CE}" type="slidenum">
              <a:rPr lang="ru-RU" smtClean="0"/>
              <a:pPr/>
              <a:t>‹#›</a:t>
            </a:fld>
            <a:endParaRPr lang="ru-RU"/>
          </a:p>
        </p:txBody>
      </p:sp>
    </p:spTree>
    <p:extLst>
      <p:ext uri="{BB962C8B-B14F-4D97-AF65-F5344CB8AC3E}">
        <p14:creationId xmlns:p14="http://schemas.microsoft.com/office/powerpoint/2010/main" val="917890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DB7B51A-3E84-4795-9ED5-D98448CBAEE2}" type="datetimeFigureOut">
              <a:rPr lang="ru-RU" smtClean="0"/>
              <a:pPr/>
              <a:t>03.05.2021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28D880-1277-4509-8A91-E43ECD9075CE}" type="slidenum">
              <a:rPr lang="ru-RU" smtClean="0"/>
              <a:pPr/>
              <a:t>‹#›</a:t>
            </a:fld>
            <a:endParaRPr lang="ru-RU"/>
          </a:p>
        </p:txBody>
      </p:sp>
    </p:spTree>
    <p:extLst>
      <p:ext uri="{BB962C8B-B14F-4D97-AF65-F5344CB8AC3E}">
        <p14:creationId xmlns:p14="http://schemas.microsoft.com/office/powerpoint/2010/main" val="96041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ADB7B51A-3E84-4795-9ED5-D98448CBAEE2}" type="datetimeFigureOut">
              <a:rPr lang="ru-RU" smtClean="0"/>
              <a:pPr/>
              <a:t>03.05.2021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28D880-1277-4509-8A91-E43ECD9075CE}" type="slidenum">
              <a:rPr lang="ru-RU" smtClean="0"/>
              <a:pPr/>
              <a:t>‹#›</a:t>
            </a:fld>
            <a:endParaRPr lang="ru-RU"/>
          </a:p>
        </p:txBody>
      </p:sp>
    </p:spTree>
    <p:extLst>
      <p:ext uri="{BB962C8B-B14F-4D97-AF65-F5344CB8AC3E}">
        <p14:creationId xmlns:p14="http://schemas.microsoft.com/office/powerpoint/2010/main" val="22472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DB7B51A-3E84-4795-9ED5-D98448CBAEE2}" type="datetimeFigureOut">
              <a:rPr lang="ru-RU" smtClean="0"/>
              <a:pPr/>
              <a:t>03.05.2021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28D880-1277-4509-8A91-E43ECD9075CE}" type="slidenum">
              <a:rPr lang="ru-RU" smtClean="0"/>
              <a:pPr/>
              <a:t>‹#›</a:t>
            </a:fld>
            <a:endParaRPr lang="ru-RU"/>
          </a:p>
        </p:txBody>
      </p:sp>
    </p:spTree>
    <p:extLst>
      <p:ext uri="{BB962C8B-B14F-4D97-AF65-F5344CB8AC3E}">
        <p14:creationId xmlns:p14="http://schemas.microsoft.com/office/powerpoint/2010/main" val="984751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DB7B51A-3E84-4795-9ED5-D98448CBAEE2}" type="datetimeFigureOut">
              <a:rPr lang="ru-RU" smtClean="0"/>
              <a:pPr/>
              <a:t>03.05.2021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C28D880-1277-4509-8A91-E43ECD9075CE}" type="slidenum">
              <a:rPr lang="ru-RU" smtClean="0"/>
              <a:pPr/>
              <a:t>‹#›</a:t>
            </a:fld>
            <a:endParaRPr lang="ru-RU"/>
          </a:p>
        </p:txBody>
      </p:sp>
    </p:spTree>
    <p:extLst>
      <p:ext uri="{BB962C8B-B14F-4D97-AF65-F5344CB8AC3E}">
        <p14:creationId xmlns:p14="http://schemas.microsoft.com/office/powerpoint/2010/main" val="2799802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DB7B51A-3E84-4795-9ED5-D98448CBAEE2}" type="datetimeFigureOut">
              <a:rPr lang="ru-RU" smtClean="0"/>
              <a:pPr/>
              <a:t>03.05.2021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C28D880-1277-4509-8A91-E43ECD9075CE}" type="slidenum">
              <a:rPr lang="ru-RU" smtClean="0"/>
              <a:pPr/>
              <a:t>‹#›</a:t>
            </a:fld>
            <a:endParaRPr lang="ru-RU"/>
          </a:p>
        </p:txBody>
      </p:sp>
    </p:spTree>
    <p:extLst>
      <p:ext uri="{BB962C8B-B14F-4D97-AF65-F5344CB8AC3E}">
        <p14:creationId xmlns:p14="http://schemas.microsoft.com/office/powerpoint/2010/main" val="2733570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DB7B51A-3E84-4795-9ED5-D98448CBAEE2}" type="datetimeFigureOut">
              <a:rPr lang="ru-RU" smtClean="0"/>
              <a:pPr/>
              <a:t>03.05.2021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C28D880-1277-4509-8A91-E43ECD9075CE}" type="slidenum">
              <a:rPr lang="ru-RU" smtClean="0"/>
              <a:pPr/>
              <a:t>‹#›</a:t>
            </a:fld>
            <a:endParaRPr lang="ru-RU"/>
          </a:p>
        </p:txBody>
      </p:sp>
    </p:spTree>
    <p:extLst>
      <p:ext uri="{BB962C8B-B14F-4D97-AF65-F5344CB8AC3E}">
        <p14:creationId xmlns:p14="http://schemas.microsoft.com/office/powerpoint/2010/main" val="3202715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ADB7B51A-3E84-4795-9ED5-D98448CBAEE2}" type="datetimeFigureOut">
              <a:rPr lang="ru-RU" smtClean="0"/>
              <a:pPr/>
              <a:t>03.05.2021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28D880-1277-4509-8A91-E43ECD9075CE}" type="slidenum">
              <a:rPr lang="ru-RU" smtClean="0"/>
              <a:pPr/>
              <a:t>‹#›</a:t>
            </a:fld>
            <a:endParaRPr lang="ru-RU"/>
          </a:p>
        </p:txBody>
      </p:sp>
    </p:spTree>
    <p:extLst>
      <p:ext uri="{BB962C8B-B14F-4D97-AF65-F5344CB8AC3E}">
        <p14:creationId xmlns:p14="http://schemas.microsoft.com/office/powerpoint/2010/main" val="176092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ADB7B51A-3E84-4795-9ED5-D98448CBAEE2}" type="datetimeFigureOut">
              <a:rPr lang="ru-RU" smtClean="0"/>
              <a:pPr/>
              <a:t>03.05.2021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28D880-1277-4509-8A91-E43ECD9075CE}" type="slidenum">
              <a:rPr lang="ru-RU" smtClean="0"/>
              <a:pPr/>
              <a:t>‹#›</a:t>
            </a:fld>
            <a:endParaRPr lang="ru-RU"/>
          </a:p>
        </p:txBody>
      </p:sp>
    </p:spTree>
    <p:extLst>
      <p:ext uri="{BB962C8B-B14F-4D97-AF65-F5344CB8AC3E}">
        <p14:creationId xmlns:p14="http://schemas.microsoft.com/office/powerpoint/2010/main" val="1285936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7B51A-3E84-4795-9ED5-D98448CBAEE2}" type="datetimeFigureOut">
              <a:rPr lang="ru-RU" smtClean="0"/>
              <a:pPr/>
              <a:t>03.05.2021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28D880-1277-4509-8A91-E43ECD9075CE}" type="slidenum">
              <a:rPr lang="ru-RU" smtClean="0"/>
              <a:pPr/>
              <a:t>‹#›</a:t>
            </a:fld>
            <a:endParaRPr lang="ru-RU"/>
          </a:p>
        </p:txBody>
      </p:sp>
    </p:spTree>
    <p:extLst>
      <p:ext uri="{BB962C8B-B14F-4D97-AF65-F5344CB8AC3E}">
        <p14:creationId xmlns:p14="http://schemas.microsoft.com/office/powerpoint/2010/main" val="2143011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image" Target="../media/image25.jpe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26.png"/><Relationship Id="rId5" Type="http://schemas.openxmlformats.org/officeDocument/2006/relationships/image" Target="../media/image26.jpe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6.jpe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9.jpe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media9.m4a"/><Relationship Id="rId7" Type="http://schemas.openxmlformats.org/officeDocument/2006/relationships/image" Target="../media/image19.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18.jpeg"/><Relationship Id="rId11" Type="http://schemas.openxmlformats.org/officeDocument/2006/relationships/image" Target="../media/image2.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slideLayout" Target="../slideLayouts/slideLayout7.xml"/><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530233" y="2316163"/>
            <a:ext cx="5131533" cy="1754326"/>
          </a:xfrm>
          <a:prstGeom prst="rect">
            <a:avLst/>
          </a:prstGeom>
          <a:noFill/>
        </p:spPr>
        <p:txBody>
          <a:bodyPr wrap="none" lIns="91440" tIns="45720" rIns="91440" bIns="45720">
            <a:spAutoFit/>
          </a:bodyPr>
          <a:lstStyle/>
          <a:p>
            <a:pPr algn="ctr"/>
            <a:r>
              <a:rPr lang="ky-KG" sz="5400" b="1" cap="none" spc="0" dirty="0">
                <a:ln w="13462">
                  <a:solidFill>
                    <a:schemeClr val="bg1"/>
                  </a:solidFill>
                  <a:prstDash val="solid"/>
                </a:ln>
                <a:solidFill>
                  <a:srgbClr val="7030A0"/>
                </a:solidFill>
                <a:effectLst>
                  <a:outerShdw dist="38100" dir="2700000" algn="bl" rotWithShape="0">
                    <a:schemeClr val="accent5"/>
                  </a:outerShdw>
                </a:effectLst>
              </a:rPr>
              <a:t>Байыркы Египет</a:t>
            </a:r>
          </a:p>
          <a:p>
            <a:pPr algn="ctr"/>
            <a:r>
              <a:rPr lang="ky-KG" sz="5400" b="1" cap="none" spc="0" dirty="0">
                <a:ln w="13462">
                  <a:solidFill>
                    <a:schemeClr val="bg1"/>
                  </a:solidFill>
                  <a:prstDash val="solid"/>
                </a:ln>
                <a:solidFill>
                  <a:srgbClr val="7030A0"/>
                </a:solidFill>
                <a:effectLst>
                  <a:outerShdw dist="38100" dir="2700000" algn="bl" rotWithShape="0">
                    <a:schemeClr val="accent5"/>
                  </a:outerShdw>
                </a:effectLst>
              </a:rPr>
              <a:t> цивилизациясы</a:t>
            </a:r>
            <a:endParaRPr lang="ru-RU" sz="5400" b="1" cap="none" spc="0" dirty="0">
              <a:ln w="13462">
                <a:solidFill>
                  <a:schemeClr val="bg1"/>
                </a:solidFill>
                <a:prstDash val="solid"/>
              </a:ln>
              <a:solidFill>
                <a:srgbClr val="7030A0"/>
              </a:solidFill>
              <a:effectLst>
                <a:outerShdw dist="38100" dir="2700000" algn="bl" rotWithShape="0">
                  <a:schemeClr val="accent5"/>
                </a:outerShdw>
              </a:effectLst>
            </a:endParaRPr>
          </a:p>
        </p:txBody>
      </p:sp>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372108" cy="6857999"/>
          </a:xfrm>
          <a:prstGeom prst="rect">
            <a:avLst/>
          </a:prstGeom>
        </p:spPr>
      </p:pic>
      <p:sp>
        <p:nvSpPr>
          <p:cNvPr id="9" name="Прямоугольник 8"/>
          <p:cNvSpPr/>
          <p:nvPr/>
        </p:nvSpPr>
        <p:spPr>
          <a:xfrm>
            <a:off x="781878" y="2308573"/>
            <a:ext cx="11065565" cy="1446550"/>
          </a:xfrm>
          <a:prstGeom prst="rect">
            <a:avLst/>
          </a:prstGeom>
          <a:noFill/>
        </p:spPr>
        <p:txBody>
          <a:bodyPr wrap="square" lIns="91440" tIns="45720" rIns="91440" bIns="45720">
            <a:spAutoFit/>
          </a:bodyPr>
          <a:lstStyle/>
          <a:p>
            <a:pPr algn="ctr"/>
            <a:r>
              <a:rPr lang="ky-KG" sz="4400" b="1" cap="none" spc="50" dirty="0">
                <a:ln w="9525" cmpd="sng">
                  <a:solidFill>
                    <a:schemeClr val="accent1"/>
                  </a:solidFill>
                  <a:prstDash val="solid"/>
                </a:ln>
                <a:solidFill>
                  <a:srgbClr val="002060"/>
                </a:solidFill>
                <a:effectLst>
                  <a:glow rad="38100">
                    <a:schemeClr val="accent1">
                      <a:alpha val="40000"/>
                    </a:schemeClr>
                  </a:glow>
                </a:effectLst>
                <a:latin typeface="Times New Roman" pitchFamily="18" charset="0"/>
                <a:cs typeface="Times New Roman" pitchFamily="18" charset="0"/>
              </a:rPr>
              <a:t>Байыркы Египеттиктердин маданияты</a:t>
            </a:r>
          </a:p>
          <a:p>
            <a:pPr algn="ctr"/>
            <a:r>
              <a:rPr lang="ky-KG" sz="4400" b="1" spc="50" dirty="0">
                <a:ln w="9525" cmpd="sng">
                  <a:solidFill>
                    <a:schemeClr val="accent1"/>
                  </a:solidFill>
                  <a:prstDash val="solid"/>
                </a:ln>
                <a:solidFill>
                  <a:srgbClr val="002060"/>
                </a:solidFill>
                <a:effectLst>
                  <a:glow rad="38100">
                    <a:schemeClr val="accent1">
                      <a:alpha val="40000"/>
                    </a:schemeClr>
                  </a:glow>
                </a:effectLst>
                <a:latin typeface="Times New Roman" pitchFamily="18" charset="0"/>
                <a:cs typeface="Times New Roman" pitchFamily="18" charset="0"/>
              </a:rPr>
              <a:t>жана дини</a:t>
            </a:r>
            <a:endParaRPr lang="ru-RU" sz="4400" b="1" cap="none" spc="50" dirty="0">
              <a:ln w="9525" cmpd="sng">
                <a:solidFill>
                  <a:schemeClr val="accent1"/>
                </a:solidFill>
                <a:prstDash val="solid"/>
              </a:ln>
              <a:solidFill>
                <a:srgbClr val="002060"/>
              </a:solidFill>
              <a:effectLst>
                <a:glow rad="38100">
                  <a:schemeClr val="accent1">
                    <a:alpha val="40000"/>
                  </a:schemeClr>
                </a:glow>
              </a:effectLst>
              <a:latin typeface="Times New Roman" pitchFamily="18" charset="0"/>
              <a:cs typeface="Times New Roman" pitchFamily="18" charset="0"/>
            </a:endParaRPr>
          </a:p>
        </p:txBody>
      </p:sp>
      <p:pic>
        <p:nvPicPr>
          <p:cNvPr id="7" name="Звук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81473231"/>
      </p:ext>
    </p:extLst>
  </p:cSld>
  <p:clrMapOvr>
    <a:masterClrMapping/>
  </p:clrMapOvr>
  <mc:AlternateContent xmlns:mc="http://schemas.openxmlformats.org/markup-compatibility/2006" xmlns:p14="http://schemas.microsoft.com/office/powerpoint/2010/main">
    <mc:Choice Requires="p14">
      <p:transition spd="slow" p14:dur="4000" advTm="7548">
        <p14:vortex dir="r"/>
      </p:transition>
    </mc:Choice>
    <mc:Fallback xmlns="">
      <p:transition spd="slow" advTm="75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25" fill="hold" display="0">
                  <p:stCondLst>
                    <p:cond delay="indefinite"/>
                  </p:stCondLst>
                  <p:endCondLst>
                    <p:cond evt="onStopAudio" delay="0">
                      <p:tgtEl>
                        <p:sldTgt/>
                      </p:tgtEl>
                    </p:cond>
                  </p:endCondLst>
                </p:cTn>
                <p:tgtEl>
                  <p:spTgt spid="7"/>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0751127" cy="6968259"/>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839" y="271711"/>
            <a:ext cx="3723287" cy="2330057"/>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4479" y="3025774"/>
            <a:ext cx="5256647" cy="3942485"/>
          </a:xfrm>
          <a:prstGeom prst="rect">
            <a:avLst/>
          </a:prstGeom>
        </p:spPr>
      </p:pic>
      <p:sp>
        <p:nvSpPr>
          <p:cNvPr id="7" name="TextBox 6"/>
          <p:cNvSpPr txBox="1"/>
          <p:nvPr/>
        </p:nvSpPr>
        <p:spPr>
          <a:xfrm>
            <a:off x="347731" y="399242"/>
            <a:ext cx="4997002" cy="3970318"/>
          </a:xfrm>
          <a:prstGeom prst="rect">
            <a:avLst/>
          </a:prstGeom>
          <a:noFill/>
        </p:spPr>
        <p:txBody>
          <a:bodyPr wrap="square" rtlCol="0">
            <a:spAutoFit/>
          </a:bodyPr>
          <a:lstStyle/>
          <a:p>
            <a:r>
              <a:rPr lang="ky-KG" sz="2800" b="1" i="1" dirty="0">
                <a:solidFill>
                  <a:srgbClr val="002060"/>
                </a:solidFill>
                <a:latin typeface="Times New Roman" pitchFamily="18" charset="0"/>
                <a:cs typeface="Times New Roman" pitchFamily="18" charset="0"/>
              </a:rPr>
              <a:t>   Өлгөндөн кийин денени  сактоого египеттиктер маани бергендиктен,денени кургатып,туздун эритмесине чыланган бинт менен бир нече катмар кылып орогон. Мындай  кургаган денени мумия деп аташкан.Денени жыгач табытка сакташкан.</a:t>
            </a:r>
            <a:endParaRPr lang="ru-RU" sz="2800" b="1" i="1" dirty="0">
              <a:solidFill>
                <a:srgbClr val="002060"/>
              </a:solidFill>
              <a:latin typeface="Times New Roman" pitchFamily="18" charset="0"/>
              <a:cs typeface="Times New Roman" pitchFamily="18" charset="0"/>
            </a:endParaRPr>
          </a:p>
        </p:txBody>
      </p:sp>
      <p:pic>
        <p:nvPicPr>
          <p:cNvPr id="3" name="Звук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73885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3116">
        <p15:prstTrans prst="prestige"/>
      </p:transition>
    </mc:Choice>
    <mc:Fallback xmlns="">
      <p:transition spd="slow" advTm="231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538" y="-98107"/>
            <a:ext cx="13258801" cy="7173532"/>
          </a:xfrm>
          <a:prstGeom prst="rect">
            <a:avLst/>
          </a:prstGeom>
        </p:spPr>
      </p:pic>
      <p:sp>
        <p:nvSpPr>
          <p:cNvPr id="3" name="Прямоугольник 2"/>
          <p:cNvSpPr/>
          <p:nvPr/>
        </p:nvSpPr>
        <p:spPr>
          <a:xfrm>
            <a:off x="2401121" y="129884"/>
            <a:ext cx="5809474" cy="769441"/>
          </a:xfrm>
          <a:prstGeom prst="rect">
            <a:avLst/>
          </a:prstGeom>
          <a:noFill/>
        </p:spPr>
        <p:txBody>
          <a:bodyPr wrap="none" lIns="91440" tIns="45720" rIns="91440" bIns="45720">
            <a:spAutoFit/>
            <a:scene3d>
              <a:camera prst="orthographicFront"/>
              <a:lightRig rig="threePt" dir="t"/>
            </a:scene3d>
            <a:sp3d extrusionH="57150">
              <a:bevelT w="38100" h="38100" prst="slope"/>
            </a:sp3d>
          </a:bodyPr>
          <a:lstStyle/>
          <a:p>
            <a:pPr algn="ctr"/>
            <a:r>
              <a:rPr lang="ky-KG"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Египеттеги ачылыштар</a:t>
            </a:r>
            <a:endParaRPr lang="ru-RU"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Овал 5"/>
          <p:cNvSpPr/>
          <p:nvPr/>
        </p:nvSpPr>
        <p:spPr>
          <a:xfrm>
            <a:off x="794021" y="1042668"/>
            <a:ext cx="249382" cy="221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8" name="Прямоугольник 7"/>
              <p:cNvSpPr/>
              <p:nvPr/>
            </p:nvSpPr>
            <p:spPr>
              <a:xfrm>
                <a:off x="1179783" y="921281"/>
                <a:ext cx="7996356" cy="1569660"/>
              </a:xfrm>
              <a:prstGeom prst="rect">
                <a:avLst/>
              </a:prstGeom>
              <a:noFill/>
            </p:spPr>
            <p:txBody>
              <a:bodyPr wrap="none" lIns="91440" tIns="45720" rIns="91440" bIns="45720">
                <a:spAutoFit/>
              </a:bodyPr>
              <a:lstStyle/>
              <a:p>
                <a:pPr algn="ctr"/>
                <a:r>
                  <a:rPr lang="ky-KG" sz="24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rPr>
                  <a:t>Египетте алгачкы математикалык ачылыштар жасалган.</a:t>
                </a:r>
              </a:p>
              <a:p>
                <a:pPr algn="ctr"/>
                <a:r>
                  <a:rPr lang="ky-KG" sz="2400" b="1" dirty="0">
                    <a:ln w="10160">
                      <a:solidFill>
                        <a:schemeClr val="accent5"/>
                      </a:solidFill>
                      <a:prstDash val="solid"/>
                    </a:ln>
                    <a:solidFill>
                      <a:srgbClr val="00B0F0"/>
                    </a:solidFill>
                    <a:effectLst>
                      <a:outerShdw blurRad="38100" dist="22860" dir="5400000" algn="tl" rotWithShape="0">
                        <a:srgbClr val="000000">
                          <a:alpha val="30000"/>
                        </a:srgbClr>
                      </a:outerShdw>
                    </a:effectLst>
                  </a:rPr>
                  <a:t>Нилдин боюндагы жашоочулар көбөйтүү жана бөлүүнүн</a:t>
                </a:r>
              </a:p>
              <a:p>
                <a:pPr algn="ctr"/>
                <a:r>
                  <a:rPr lang="ky-KG" sz="2400" b="1" dirty="0">
                    <a:ln w="10160">
                      <a:solidFill>
                        <a:schemeClr val="accent5"/>
                      </a:solidFill>
                      <a:prstDash val="solid"/>
                    </a:ln>
                    <a:solidFill>
                      <a:srgbClr val="00B0F0"/>
                    </a:solidFill>
                    <a:effectLst>
                      <a:outerShdw blurRad="38100" dist="22860" dir="5400000" algn="tl" rotWithShape="0">
                        <a:srgbClr val="000000">
                          <a:alpha val="30000"/>
                        </a:srgbClr>
                      </a:outerShdw>
                    </a:effectLst>
                  </a:rPr>
                  <a:t>о</a:t>
                </a:r>
                <a:r>
                  <a:rPr lang="ky-KG" sz="24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rPr>
                  <a:t>ндук системасын ойлоп табышкан.Хеопстун жана башка</a:t>
                </a:r>
              </a:p>
              <a:p>
                <a:pPr algn="ctr"/>
                <a:r>
                  <a:rPr lang="ky-KG" sz="2400" b="1" dirty="0">
                    <a:ln w="10160">
                      <a:solidFill>
                        <a:schemeClr val="accent5"/>
                      </a:solidFill>
                      <a:prstDash val="solid"/>
                    </a:ln>
                    <a:solidFill>
                      <a:srgbClr val="00B0F0"/>
                    </a:solidFill>
                    <a:effectLst>
                      <a:outerShdw blurRad="38100" dist="22860" dir="5400000" algn="tl" rotWithShape="0">
                        <a:srgbClr val="000000">
                          <a:alpha val="30000"/>
                        </a:srgbClr>
                      </a:outerShdw>
                    </a:effectLst>
                  </a:rPr>
                  <a:t>пирамидаларда ,,</a:t>
                </a:r>
                <a14:m>
                  <m:oMath xmlns:m="http://schemas.openxmlformats.org/officeDocument/2006/math">
                    <m:r>
                      <a:rPr lang="el-GR" sz="2400" b="1" i="1"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ambria Math" panose="02040503050406030204" pitchFamily="18" charset="0"/>
                      </a:rPr>
                      <m:t>𝝅</m:t>
                    </m:r>
                    <m:r>
                      <a:rPr lang="ky-KG" sz="2400" b="1" i="1"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Cambria Math" panose="02040503050406030204" pitchFamily="18" charset="0"/>
                      </a:rPr>
                      <m:t>" </m:t>
                    </m:r>
                  </m:oMath>
                </a14:m>
                <a:r>
                  <a:rPr lang="ru-RU" sz="2400" b="1" cap="none" spc="0" dirty="0" err="1">
                    <a:ln w="10160">
                      <a:solidFill>
                        <a:schemeClr val="accent5"/>
                      </a:solidFill>
                      <a:prstDash val="solid"/>
                    </a:ln>
                    <a:solidFill>
                      <a:srgbClr val="00B0F0"/>
                    </a:solidFill>
                    <a:effectLst>
                      <a:outerShdw blurRad="38100" dist="22860" dir="5400000" algn="tl" rotWithShape="0">
                        <a:srgbClr val="000000">
                          <a:alpha val="30000"/>
                        </a:srgbClr>
                      </a:outerShdw>
                    </a:effectLst>
                  </a:rPr>
                  <a:t>нинмааниситабылган</a:t>
                </a:r>
                <a:r>
                  <a:rPr lang="ru-RU" sz="2400" b="1" cap="none" spc="0" dirty="0">
                    <a:ln w="10160">
                      <a:solidFill>
                        <a:schemeClr val="accent5"/>
                      </a:solidFill>
                      <a:prstDash val="solid"/>
                    </a:ln>
                    <a:solidFill>
                      <a:srgbClr val="00B0F0"/>
                    </a:solidFill>
                    <a:effectLst>
                      <a:outerShdw blurRad="38100" dist="22860" dir="5400000" algn="tl" rotWithShape="0">
                        <a:srgbClr val="000000">
                          <a:alpha val="30000"/>
                        </a:srgbClr>
                      </a:outerShdw>
                    </a:effectLst>
                  </a:rPr>
                  <a:t>.</a:t>
                </a:r>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1179783" y="921281"/>
                <a:ext cx="7996356" cy="1569660"/>
              </a:xfrm>
              <a:prstGeom prst="rect">
                <a:avLst/>
              </a:prstGeom>
              <a:blipFill>
                <a:blip r:embed="rId6"/>
                <a:stretch>
                  <a:fillRect/>
                </a:stretch>
              </a:blipFill>
            </p:spPr>
            <p:txBody>
              <a:bodyPr/>
              <a:lstStyle/>
              <a:p>
                <a:r>
                  <a:rPr lang="ru-RU">
                    <a:noFill/>
                  </a:rPr>
                  <a:t> </a:t>
                </a:r>
              </a:p>
            </p:txBody>
          </p:sp>
        </mc:Fallback>
      </mc:AlternateContent>
      <p:sp>
        <p:nvSpPr>
          <p:cNvPr id="9" name="Овал 8"/>
          <p:cNvSpPr/>
          <p:nvPr/>
        </p:nvSpPr>
        <p:spPr>
          <a:xfrm>
            <a:off x="985819" y="2578030"/>
            <a:ext cx="193964" cy="2452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405679" y="2434127"/>
            <a:ext cx="11097491" cy="830997"/>
          </a:xfrm>
          <a:prstGeom prst="rect">
            <a:avLst/>
          </a:prstGeom>
          <a:noFill/>
        </p:spPr>
        <p:txBody>
          <a:bodyPr wrap="square" lIns="91440" tIns="45720" rIns="91440" bIns="45720">
            <a:spAutoFit/>
          </a:bodyPr>
          <a:lstStyle/>
          <a:p>
            <a:pPr algn="ctr"/>
            <a:r>
              <a:rPr lang="ru-RU" sz="2400" b="0" cap="none" spc="0" dirty="0">
                <a:ln w="0"/>
                <a:solidFill>
                  <a:srgbClr val="FF0000"/>
                </a:solidFill>
                <a:effectLst>
                  <a:reflection blurRad="6350" stA="53000" endA="300" endPos="35500" dir="5400000" sy="-90000" algn="bl" rotWithShape="0"/>
                </a:effectLst>
              </a:rPr>
              <a:t>Луксор </a:t>
            </a:r>
            <a:r>
              <a:rPr lang="ru-RU" sz="2400" b="0" cap="none" spc="0" dirty="0" err="1">
                <a:ln w="0"/>
                <a:solidFill>
                  <a:srgbClr val="FF0000"/>
                </a:solidFill>
                <a:effectLst>
                  <a:reflection blurRad="6350" stA="53000" endA="300" endPos="35500" dir="5400000" sy="-90000" algn="bl" rotWithShape="0"/>
                </a:effectLst>
              </a:rPr>
              <a:t>шаарынын</a:t>
            </a:r>
            <a:r>
              <a:rPr lang="ru-RU" sz="2400" b="0" cap="none" spc="0" dirty="0">
                <a:ln w="0"/>
                <a:solidFill>
                  <a:srgbClr val="FF0000"/>
                </a:solidFill>
                <a:effectLst>
                  <a:reflection blurRad="6350" stA="53000" endA="300" endPos="35500" dir="5400000" sy="-90000" algn="bl" rotWithShape="0"/>
                </a:effectLst>
              </a:rPr>
              <a:t> </a:t>
            </a:r>
            <a:r>
              <a:rPr lang="ru-RU" sz="2400" b="0" cap="none" spc="0" dirty="0" err="1">
                <a:ln w="0"/>
                <a:solidFill>
                  <a:srgbClr val="FF0000"/>
                </a:solidFill>
                <a:effectLst>
                  <a:reflection blurRad="6350" stA="53000" endA="300" endPos="35500" dir="5400000" sy="-90000" algn="bl" rotWithShape="0"/>
                </a:effectLst>
              </a:rPr>
              <a:t>жанындагы</a:t>
            </a:r>
            <a:r>
              <a:rPr lang="ru-RU" sz="2400" dirty="0">
                <a:ln w="0"/>
                <a:solidFill>
                  <a:srgbClr val="FF0000"/>
                </a:solidFill>
                <a:effectLst>
                  <a:reflection blurRad="6350" stA="53000" endA="300" endPos="35500" dir="5400000" sy="-90000" algn="bl" rotWithShape="0"/>
                </a:effectLst>
              </a:rPr>
              <a:t>  </a:t>
            </a:r>
            <a:r>
              <a:rPr lang="ru-RU" sz="2400" dirty="0" err="1">
                <a:ln w="0"/>
                <a:solidFill>
                  <a:srgbClr val="FF0000"/>
                </a:solidFill>
                <a:effectLst>
                  <a:reflection blurRad="6350" stA="53000" endA="300" endPos="35500" dir="5400000" sy="-90000" algn="bl" rotWithShape="0"/>
                </a:effectLst>
              </a:rPr>
              <a:t>Дендер</a:t>
            </a:r>
            <a:r>
              <a:rPr lang="ru-RU" sz="2400" dirty="0">
                <a:ln w="0"/>
                <a:solidFill>
                  <a:srgbClr val="FF0000"/>
                </a:solidFill>
                <a:effectLst>
                  <a:reflection blurRad="6350" stA="53000" endA="300" endPos="35500" dir="5400000" sy="-90000" algn="bl" rotWithShape="0"/>
                </a:effectLst>
              </a:rPr>
              <a:t> </a:t>
            </a:r>
            <a:r>
              <a:rPr lang="ru-RU" sz="2400" dirty="0" err="1">
                <a:ln w="0"/>
                <a:solidFill>
                  <a:srgbClr val="FF0000"/>
                </a:solidFill>
                <a:effectLst>
                  <a:reflection blurRad="6350" stA="53000" endA="300" endPos="35500" dir="5400000" sy="-90000" algn="bl" rotWithShape="0"/>
                </a:effectLst>
              </a:rPr>
              <a:t>храмында</a:t>
            </a:r>
            <a:r>
              <a:rPr lang="ru-RU" sz="2400" dirty="0">
                <a:ln w="0"/>
                <a:solidFill>
                  <a:srgbClr val="FF0000"/>
                </a:solidFill>
                <a:effectLst>
                  <a:reflection blurRad="6350" stA="53000" endA="300" endPos="35500" dir="5400000" sy="-90000" algn="bl" rotWithShape="0"/>
                </a:effectLst>
              </a:rPr>
              <a:t> </a:t>
            </a:r>
            <a:r>
              <a:rPr lang="ru-RU" sz="2400" dirty="0" err="1">
                <a:ln w="0"/>
                <a:solidFill>
                  <a:srgbClr val="FF0000"/>
                </a:solidFill>
                <a:effectLst>
                  <a:reflection blurRad="6350" stA="53000" endA="300" endPos="35500" dir="5400000" sy="-90000" algn="bl" rotWithShape="0"/>
                </a:effectLst>
              </a:rPr>
              <a:t>дүйнөдөгүбиринчи</a:t>
            </a:r>
            <a:r>
              <a:rPr lang="ru-RU" sz="2400" dirty="0">
                <a:ln w="0"/>
                <a:solidFill>
                  <a:srgbClr val="FF0000"/>
                </a:solidFill>
                <a:effectLst>
                  <a:reflection blurRad="6350" stA="53000" endA="300" endPos="35500" dir="5400000" sy="-90000" algn="bl" rotWithShape="0"/>
                </a:effectLst>
              </a:rPr>
              <a:t> </a:t>
            </a:r>
          </a:p>
          <a:p>
            <a:pPr algn="ctr"/>
            <a:r>
              <a:rPr lang="ky-KG" sz="2400" b="0" cap="none" spc="0" dirty="0">
                <a:ln w="0"/>
                <a:solidFill>
                  <a:srgbClr val="FF0000"/>
                </a:solidFill>
                <a:effectLst>
                  <a:reflection blurRad="6350" stA="53000" endA="300" endPos="35500" dir="5400000" sy="-90000" algn="bl" rotWithShape="0"/>
                </a:effectLst>
              </a:rPr>
              <a:t>Жылдыз төлгөнүн символу табылган</a:t>
            </a:r>
            <a:endParaRPr lang="ru-RU" sz="2400" b="0" cap="none" spc="0" dirty="0">
              <a:ln w="0"/>
              <a:solidFill>
                <a:srgbClr val="FF0000"/>
              </a:solidFill>
              <a:effectLst>
                <a:reflection blurRad="6350" stA="53000" endA="300" endPos="35500" dir="5400000" sy="-90000" algn="bl" rotWithShape="0"/>
              </a:effectLst>
            </a:endParaRPr>
          </a:p>
        </p:txBody>
      </p:sp>
      <p:sp>
        <p:nvSpPr>
          <p:cNvPr id="10" name="Прямоугольник 9"/>
          <p:cNvSpPr/>
          <p:nvPr/>
        </p:nvSpPr>
        <p:spPr>
          <a:xfrm>
            <a:off x="-1" y="3261213"/>
            <a:ext cx="10933043" cy="830997"/>
          </a:xfrm>
          <a:prstGeom prst="rect">
            <a:avLst/>
          </a:prstGeom>
          <a:noFill/>
        </p:spPr>
        <p:txBody>
          <a:bodyPr wrap="square" lIns="91440" tIns="45720" rIns="91440" bIns="45720">
            <a:spAutoFit/>
          </a:bodyPr>
          <a:lstStyle/>
          <a:p>
            <a:pPr algn="ctr"/>
            <a:r>
              <a:rPr lang="ky-KG" sz="2400" b="1" dirty="0">
                <a:ln w="6600">
                  <a:solidFill>
                    <a:schemeClr val="accent2"/>
                  </a:solidFill>
                  <a:prstDash val="solid"/>
                </a:ln>
                <a:solidFill>
                  <a:srgbClr val="7030A0"/>
                </a:solidFill>
                <a:effectLst>
                  <a:outerShdw dist="38100" dir="2700000" algn="tl" rotWithShape="0">
                    <a:schemeClr val="accent2"/>
                  </a:outerShdw>
                </a:effectLst>
              </a:rPr>
              <a:t>Египеттиктер Дүйнөдөгү эң биринчи жыл санакты (календарь)</a:t>
            </a:r>
          </a:p>
          <a:p>
            <a:pPr algn="ctr"/>
            <a:r>
              <a:rPr lang="ky-KG" sz="2400" b="1" dirty="0">
                <a:ln w="6600">
                  <a:solidFill>
                    <a:schemeClr val="accent2"/>
                  </a:solidFill>
                  <a:prstDash val="solid"/>
                </a:ln>
                <a:solidFill>
                  <a:srgbClr val="7030A0"/>
                </a:solidFill>
                <a:effectLst>
                  <a:outerShdw dist="38100" dir="2700000" algn="tl" rotWithShape="0">
                    <a:schemeClr val="accent2"/>
                  </a:outerShdw>
                </a:effectLst>
              </a:rPr>
              <a:t>ойлоп табышкан</a:t>
            </a:r>
            <a:r>
              <a:rPr lang="ky-KG" sz="2400" b="1" dirty="0">
                <a:ln w="6600">
                  <a:solidFill>
                    <a:schemeClr val="accent2"/>
                  </a:solidFill>
                  <a:prstDash val="solid"/>
                </a:ln>
                <a:solidFill>
                  <a:srgbClr val="FFFFFF"/>
                </a:solidFill>
                <a:effectLst>
                  <a:outerShdw dist="38100" dir="2700000" algn="tl" rotWithShape="0">
                    <a:schemeClr val="accent2"/>
                  </a:outerShdw>
                </a:effectLst>
              </a:rPr>
              <a:t>.</a:t>
            </a:r>
            <a:endParaRPr lang="ru-RU" sz="2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Овал 10"/>
          <p:cNvSpPr/>
          <p:nvPr/>
        </p:nvSpPr>
        <p:spPr>
          <a:xfrm>
            <a:off x="1082801" y="3387875"/>
            <a:ext cx="235528" cy="2015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1263353" y="4065836"/>
            <a:ext cx="9715417" cy="1200329"/>
          </a:xfrm>
          <a:prstGeom prst="rect">
            <a:avLst/>
          </a:prstGeom>
          <a:noFill/>
        </p:spPr>
        <p:txBody>
          <a:bodyPr wrap="none" lIns="91440" tIns="45720" rIns="91440" bIns="45720">
            <a:spAutoFit/>
          </a:bodyPr>
          <a:lstStyle/>
          <a:p>
            <a:pPr algn="ctr"/>
            <a:r>
              <a:rPr lang="ky-KG" sz="2400" b="1" cap="none" spc="0"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Медицина тармагында болсо абдан оор операцияларды:баш сөөктүн </a:t>
            </a:r>
          </a:p>
          <a:p>
            <a:pPr algn="ctr"/>
            <a:r>
              <a:rPr lang="ky-KG" sz="2400" b="1" cap="none" spc="0"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түзүлүшүнө</a:t>
            </a:r>
            <a:r>
              <a:rPr lang="ky-KG" sz="2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жана көзгө операцияны</a:t>
            </a:r>
          </a:p>
          <a:p>
            <a:pPr algn="ctr"/>
            <a:r>
              <a:rPr lang="ky-KG" sz="2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биринчи жасашкан</a:t>
            </a:r>
            <a:endParaRPr lang="ru-RU" sz="2400" b="1" cap="none" spc="0"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endParaRPr>
          </a:p>
        </p:txBody>
      </p:sp>
      <p:sp>
        <p:nvSpPr>
          <p:cNvPr id="14" name="Прямоугольник 13"/>
          <p:cNvSpPr/>
          <p:nvPr/>
        </p:nvSpPr>
        <p:spPr>
          <a:xfrm>
            <a:off x="1765953" y="5335693"/>
            <a:ext cx="4694811" cy="461665"/>
          </a:xfrm>
          <a:prstGeom prst="rect">
            <a:avLst/>
          </a:prstGeom>
          <a:noFill/>
        </p:spPr>
        <p:txBody>
          <a:bodyPr wrap="none" lIns="91440" tIns="45720" rIns="91440" bIns="45720">
            <a:spAutoFit/>
          </a:bodyPr>
          <a:lstStyle/>
          <a:p>
            <a:pPr algn="ctr"/>
            <a:r>
              <a:rPr lang="ky-KG" sz="2400" b="1" cap="none" spc="0" dirty="0">
                <a:ln w="6600">
                  <a:solidFill>
                    <a:schemeClr val="accent2"/>
                  </a:solidFill>
                  <a:prstDash val="solid"/>
                </a:ln>
                <a:solidFill>
                  <a:srgbClr val="FFFF00"/>
                </a:solidFill>
                <a:effectLst>
                  <a:outerShdw dist="38100" dir="2700000" algn="tl" rotWithShape="0">
                    <a:schemeClr val="accent2"/>
                  </a:outerShdw>
                </a:effectLst>
              </a:rPr>
              <a:t>Ампициллинди ойлоп табышкан</a:t>
            </a:r>
            <a:r>
              <a:rPr lang="ky-KG" sz="2400" b="1" cap="none" spc="0" dirty="0">
                <a:ln w="6600">
                  <a:solidFill>
                    <a:schemeClr val="accent2"/>
                  </a:solidFill>
                  <a:prstDash val="solid"/>
                </a:ln>
                <a:solidFill>
                  <a:srgbClr val="FFFFFF"/>
                </a:solidFill>
                <a:effectLst>
                  <a:outerShdw dist="38100" dir="2700000" algn="tl" rotWithShape="0">
                    <a:schemeClr val="accent2"/>
                  </a:outerShdw>
                </a:effectLst>
              </a:rPr>
              <a:t>.</a:t>
            </a:r>
            <a:endParaRPr lang="ru-RU" sz="2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5" name="Овал 14"/>
          <p:cNvSpPr/>
          <p:nvPr/>
        </p:nvSpPr>
        <p:spPr>
          <a:xfrm>
            <a:off x="833419" y="4303146"/>
            <a:ext cx="249382" cy="2480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958110" y="5349016"/>
            <a:ext cx="257175" cy="2348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Звук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7188101"/>
      </p:ext>
    </p:extLst>
  </p:cSld>
  <p:clrMapOvr>
    <a:masterClrMapping/>
  </p:clrMapOvr>
  <mc:AlternateContent xmlns:mc="http://schemas.openxmlformats.org/markup-compatibility/2006" xmlns:p14="http://schemas.microsoft.com/office/powerpoint/2010/main">
    <mc:Choice Requires="p14">
      <p:transition spd="slow" p14:dur="1600" advTm="54478">
        <p14:gallery dir="l"/>
      </p:transition>
    </mc:Choice>
    <mc:Fallback xmlns="">
      <p:transition spd="slow" advTm="54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anim calcmode="lin" valueType="num">
                                      <p:cBhvr>
                                        <p:cTn id="1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nodeType="clickEffect">
                                  <p:stCondLst>
                                    <p:cond delay="0"/>
                                  </p:stCondLst>
                                  <p:iterate type="lt">
                                    <p:tmPct val="10000"/>
                                  </p:iterate>
                                  <p:childTnLst>
                                    <p:set>
                                      <p:cBhvr>
                                        <p:cTn id="23" dur="1" fill="hold">
                                          <p:stCondLst>
                                            <p:cond delay="0"/>
                                          </p:stCondLst>
                                        </p:cTn>
                                        <p:tgtEl>
                                          <p:spTgt spid="8">
                                            <p:txEl>
                                              <p:pRg st="0" end="0"/>
                                            </p:txEl>
                                          </p:spTgt>
                                        </p:tgtEl>
                                        <p:attrNameLst>
                                          <p:attrName>style.visibility</p:attrName>
                                        </p:attrNameLst>
                                      </p:cBhvr>
                                      <p:to>
                                        <p:strVal val="visible"/>
                                      </p:to>
                                    </p:set>
                                    <p:anim calcmode="lin" valueType="num">
                                      <p:cBhvr>
                                        <p:cTn id="24"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26"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8">
                                            <p:txEl>
                                              <p:pRg st="0" end="0"/>
                                            </p:txEl>
                                          </p:spTgt>
                                        </p:tgtEl>
                                      </p:cBhvr>
                                    </p:animEffect>
                                  </p:childTnLst>
                                </p:cTn>
                              </p:par>
                              <p:par>
                                <p:cTn id="29" presetID="41" presetClass="entr" presetSubtype="0" fill="hold" nodeType="withEffect">
                                  <p:stCondLst>
                                    <p:cond delay="0"/>
                                  </p:stCondLst>
                                  <p:iterate type="lt">
                                    <p:tmPct val="10000"/>
                                  </p:iterate>
                                  <p:childTnLst>
                                    <p:set>
                                      <p:cBhvr>
                                        <p:cTn id="30" dur="1" fill="hold">
                                          <p:stCondLst>
                                            <p:cond delay="0"/>
                                          </p:stCondLst>
                                        </p:cTn>
                                        <p:tgtEl>
                                          <p:spTgt spid="8">
                                            <p:txEl>
                                              <p:pRg st="1" end="1"/>
                                            </p:txEl>
                                          </p:spTgt>
                                        </p:tgtEl>
                                        <p:attrNameLst>
                                          <p:attrName>style.visibility</p:attrName>
                                        </p:attrNameLst>
                                      </p:cBhvr>
                                      <p:to>
                                        <p:strVal val="visible"/>
                                      </p:to>
                                    </p:set>
                                    <p:anim calcmode="lin" valueType="num">
                                      <p:cBhvr>
                                        <p:cTn id="31" dur="500" fill="hold"/>
                                        <p:tgtEl>
                                          <p:spTgt spid="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8">
                                            <p:txEl>
                                              <p:pRg st="1" end="1"/>
                                            </p:txEl>
                                          </p:spTgt>
                                        </p:tgtEl>
                                        <p:attrNameLst>
                                          <p:attrName>ppt_y</p:attrName>
                                        </p:attrNameLst>
                                      </p:cBhvr>
                                      <p:tavLst>
                                        <p:tav tm="0">
                                          <p:val>
                                            <p:strVal val="#ppt_y"/>
                                          </p:val>
                                        </p:tav>
                                        <p:tav tm="100000">
                                          <p:val>
                                            <p:strVal val="#ppt_y"/>
                                          </p:val>
                                        </p:tav>
                                      </p:tavLst>
                                    </p:anim>
                                    <p:anim calcmode="lin" valueType="num">
                                      <p:cBhvr>
                                        <p:cTn id="33" dur="500" fill="hold"/>
                                        <p:tgtEl>
                                          <p:spTgt spid="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8">
                                            <p:txEl>
                                              <p:pRg st="1" end="1"/>
                                            </p:txEl>
                                          </p:spTgt>
                                        </p:tgtEl>
                                      </p:cBhvr>
                                    </p:animEffect>
                                  </p:childTnLst>
                                </p:cTn>
                              </p:par>
                              <p:par>
                                <p:cTn id="36" presetID="41" presetClass="entr" presetSubtype="0" fill="hold" nodeType="withEffect">
                                  <p:stCondLst>
                                    <p:cond delay="0"/>
                                  </p:stCondLst>
                                  <p:iterate type="lt">
                                    <p:tmPct val="10000"/>
                                  </p:iterate>
                                  <p:childTnLst>
                                    <p:set>
                                      <p:cBhvr>
                                        <p:cTn id="37" dur="1" fill="hold">
                                          <p:stCondLst>
                                            <p:cond delay="0"/>
                                          </p:stCondLst>
                                        </p:cTn>
                                        <p:tgtEl>
                                          <p:spTgt spid="8">
                                            <p:txEl>
                                              <p:pRg st="2" end="2"/>
                                            </p:txEl>
                                          </p:spTgt>
                                        </p:tgtEl>
                                        <p:attrNameLst>
                                          <p:attrName>style.visibility</p:attrName>
                                        </p:attrNameLst>
                                      </p:cBhvr>
                                      <p:to>
                                        <p:strVal val="visible"/>
                                      </p:to>
                                    </p:set>
                                    <p:anim calcmode="lin" valueType="num">
                                      <p:cBhvr>
                                        <p:cTn id="38" dur="500" fill="hold"/>
                                        <p:tgtEl>
                                          <p:spTgt spid="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
                                            <p:txEl>
                                              <p:pRg st="2" end="2"/>
                                            </p:txEl>
                                          </p:spTgt>
                                        </p:tgtEl>
                                        <p:attrNameLst>
                                          <p:attrName>ppt_y</p:attrName>
                                        </p:attrNameLst>
                                      </p:cBhvr>
                                      <p:tavLst>
                                        <p:tav tm="0">
                                          <p:val>
                                            <p:strVal val="#ppt_y"/>
                                          </p:val>
                                        </p:tav>
                                        <p:tav tm="100000">
                                          <p:val>
                                            <p:strVal val="#ppt_y"/>
                                          </p:val>
                                        </p:tav>
                                      </p:tavLst>
                                    </p:anim>
                                    <p:anim calcmode="lin" valueType="num">
                                      <p:cBhvr>
                                        <p:cTn id="40" dur="500" fill="hold"/>
                                        <p:tgtEl>
                                          <p:spTgt spid="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
                                            <p:txEl>
                                              <p:pRg st="2" end="2"/>
                                            </p:txEl>
                                          </p:spTgt>
                                        </p:tgtEl>
                                      </p:cBhvr>
                                    </p:animEffect>
                                  </p:childTnLst>
                                </p:cTn>
                              </p:par>
                              <p:par>
                                <p:cTn id="43" presetID="41" presetClass="entr" presetSubtype="0" fill="hold" nodeType="withEffect">
                                  <p:stCondLst>
                                    <p:cond delay="0"/>
                                  </p:stCondLst>
                                  <p:iterate type="lt">
                                    <p:tmPct val="10000"/>
                                  </p:iterate>
                                  <p:childTnLst>
                                    <p:set>
                                      <p:cBhvr>
                                        <p:cTn id="44" dur="1" fill="hold">
                                          <p:stCondLst>
                                            <p:cond delay="0"/>
                                          </p:stCondLst>
                                        </p:cTn>
                                        <p:tgtEl>
                                          <p:spTgt spid="8">
                                            <p:txEl>
                                              <p:pRg st="3" end="3"/>
                                            </p:txEl>
                                          </p:spTgt>
                                        </p:tgtEl>
                                        <p:attrNameLst>
                                          <p:attrName>style.visibility</p:attrName>
                                        </p:attrNameLst>
                                      </p:cBhvr>
                                      <p:to>
                                        <p:strVal val="visible"/>
                                      </p:to>
                                    </p:set>
                                    <p:anim calcmode="lin" valueType="num">
                                      <p:cBhvr>
                                        <p:cTn id="45" dur="500" fill="hold"/>
                                        <p:tgtEl>
                                          <p:spTgt spid="8">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8">
                                            <p:txEl>
                                              <p:pRg st="3" end="3"/>
                                            </p:txEl>
                                          </p:spTgt>
                                        </p:tgtEl>
                                        <p:attrNameLst>
                                          <p:attrName>ppt_y</p:attrName>
                                        </p:attrNameLst>
                                      </p:cBhvr>
                                      <p:tavLst>
                                        <p:tav tm="0">
                                          <p:val>
                                            <p:strVal val="#ppt_y"/>
                                          </p:val>
                                        </p:tav>
                                        <p:tav tm="100000">
                                          <p:val>
                                            <p:strVal val="#ppt_y"/>
                                          </p:val>
                                        </p:tav>
                                      </p:tavLst>
                                    </p:anim>
                                    <p:anim calcmode="lin" valueType="num">
                                      <p:cBhvr>
                                        <p:cTn id="47" dur="500" fill="hold"/>
                                        <p:tgtEl>
                                          <p:spTgt spid="8">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8">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8">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80">
                                          <p:stCondLst>
                                            <p:cond delay="0"/>
                                          </p:stCondLst>
                                        </p:cTn>
                                        <p:tgtEl>
                                          <p:spTgt spid="9"/>
                                        </p:tgtEl>
                                      </p:cBhvr>
                                    </p:animEffect>
                                    <p:anim calcmode="lin" valueType="num">
                                      <p:cBhvr>
                                        <p:cTn id="5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0" dur="26">
                                          <p:stCondLst>
                                            <p:cond delay="650"/>
                                          </p:stCondLst>
                                        </p:cTn>
                                        <p:tgtEl>
                                          <p:spTgt spid="9"/>
                                        </p:tgtEl>
                                      </p:cBhvr>
                                      <p:to x="100000" y="60000"/>
                                    </p:animScale>
                                    <p:animScale>
                                      <p:cBhvr>
                                        <p:cTn id="61" dur="166" decel="50000">
                                          <p:stCondLst>
                                            <p:cond delay="676"/>
                                          </p:stCondLst>
                                        </p:cTn>
                                        <p:tgtEl>
                                          <p:spTgt spid="9"/>
                                        </p:tgtEl>
                                      </p:cBhvr>
                                      <p:to x="100000" y="100000"/>
                                    </p:animScale>
                                    <p:animScale>
                                      <p:cBhvr>
                                        <p:cTn id="62" dur="26">
                                          <p:stCondLst>
                                            <p:cond delay="1312"/>
                                          </p:stCondLst>
                                        </p:cTn>
                                        <p:tgtEl>
                                          <p:spTgt spid="9"/>
                                        </p:tgtEl>
                                      </p:cBhvr>
                                      <p:to x="100000" y="80000"/>
                                    </p:animScale>
                                    <p:animScale>
                                      <p:cBhvr>
                                        <p:cTn id="63" dur="166" decel="50000">
                                          <p:stCondLst>
                                            <p:cond delay="1338"/>
                                          </p:stCondLst>
                                        </p:cTn>
                                        <p:tgtEl>
                                          <p:spTgt spid="9"/>
                                        </p:tgtEl>
                                      </p:cBhvr>
                                      <p:to x="100000" y="100000"/>
                                    </p:animScale>
                                    <p:animScale>
                                      <p:cBhvr>
                                        <p:cTn id="64" dur="26">
                                          <p:stCondLst>
                                            <p:cond delay="1642"/>
                                          </p:stCondLst>
                                        </p:cTn>
                                        <p:tgtEl>
                                          <p:spTgt spid="9"/>
                                        </p:tgtEl>
                                      </p:cBhvr>
                                      <p:to x="100000" y="90000"/>
                                    </p:animScale>
                                    <p:animScale>
                                      <p:cBhvr>
                                        <p:cTn id="65" dur="166" decel="50000">
                                          <p:stCondLst>
                                            <p:cond delay="1668"/>
                                          </p:stCondLst>
                                        </p:cTn>
                                        <p:tgtEl>
                                          <p:spTgt spid="9"/>
                                        </p:tgtEl>
                                      </p:cBhvr>
                                      <p:to x="100000" y="100000"/>
                                    </p:animScale>
                                    <p:animScale>
                                      <p:cBhvr>
                                        <p:cTn id="66" dur="26">
                                          <p:stCondLst>
                                            <p:cond delay="1808"/>
                                          </p:stCondLst>
                                        </p:cTn>
                                        <p:tgtEl>
                                          <p:spTgt spid="9"/>
                                        </p:tgtEl>
                                      </p:cBhvr>
                                      <p:to x="100000" y="95000"/>
                                    </p:animScale>
                                    <p:animScale>
                                      <p:cBhvr>
                                        <p:cTn id="67" dur="166" decel="50000">
                                          <p:stCondLst>
                                            <p:cond delay="1834"/>
                                          </p:stCondLst>
                                        </p:cTn>
                                        <p:tgtEl>
                                          <p:spTgt spid="9"/>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19" presetClass="entr" presetSubtype="10"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p:cTn id="72" dur="5000" fill="hold"/>
                                        <p:tgtEl>
                                          <p:spTgt spid="5"/>
                                        </p:tgtEl>
                                        <p:attrNameLst>
                                          <p:attrName>ppt_w</p:attrName>
                                        </p:attrNameLst>
                                      </p:cBhvr>
                                      <p:tavLst>
                                        <p:tav tm="0" fmla="#ppt_w*sin(2.5*pi*$)">
                                          <p:val>
                                            <p:fltVal val="0"/>
                                          </p:val>
                                        </p:tav>
                                        <p:tav tm="100000">
                                          <p:val>
                                            <p:fltVal val="1"/>
                                          </p:val>
                                        </p:tav>
                                      </p:tavLst>
                                    </p:anim>
                                    <p:anim calcmode="lin" valueType="num">
                                      <p:cBhvr>
                                        <p:cTn id="73"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2000"/>
                                        <p:tgtEl>
                                          <p:spTgt spid="11"/>
                                        </p:tgtEl>
                                      </p:cBhvr>
                                    </p:animEffect>
                                    <p:anim calcmode="lin" valueType="num">
                                      <p:cBhvr>
                                        <p:cTn id="79" dur="2000" fill="hold"/>
                                        <p:tgtEl>
                                          <p:spTgt spid="11"/>
                                        </p:tgtEl>
                                        <p:attrNameLst>
                                          <p:attrName>ppt_w</p:attrName>
                                        </p:attrNameLst>
                                      </p:cBhvr>
                                      <p:tavLst>
                                        <p:tav tm="0" fmla="#ppt_w*sin(2.5*pi*$)">
                                          <p:val>
                                            <p:fltVal val="0"/>
                                          </p:val>
                                        </p:tav>
                                        <p:tav tm="100000">
                                          <p:val>
                                            <p:fltVal val="1"/>
                                          </p:val>
                                        </p:tav>
                                      </p:tavLst>
                                    </p:anim>
                                    <p:anim calcmode="lin" valueType="num">
                                      <p:cBhvr>
                                        <p:cTn id="80"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25" presetClass="entr" presetSubtype="0"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 calcmode="lin" valueType="num">
                                      <p:cBhvr>
                                        <p:cTn id="8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8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88" dur="1000" fill="hold"/>
                                        <p:tgtEl>
                                          <p:spTgt spid="10"/>
                                        </p:tgtEl>
                                        <p:attrNameLst>
                                          <p:attrName>ppt_h</p:attrName>
                                        </p:attrNameLst>
                                      </p:cBhvr>
                                      <p:tavLst>
                                        <p:tav tm="0">
                                          <p:val>
                                            <p:strVal val="#ppt_h"/>
                                          </p:val>
                                        </p:tav>
                                        <p:tav tm="100000">
                                          <p:val>
                                            <p:strVal val="#ppt_h"/>
                                          </p:val>
                                        </p:tav>
                                      </p:tavLst>
                                    </p:anim>
                                    <p:anim calcmode="lin" valueType="num">
                                      <p:cBhvr>
                                        <p:cTn id="8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2" dur="1000" decel="50000">
                                          <p:stCondLst>
                                            <p:cond delay="0"/>
                                          </p:stCondLst>
                                        </p:cTn>
                                        <p:tgtEl>
                                          <p:spTgt spid="1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down)">
                                      <p:cBhvr>
                                        <p:cTn id="97" dur="500"/>
                                        <p:tgtEl>
                                          <p:spTgt spid="15"/>
                                        </p:tgtEl>
                                      </p:cBhvr>
                                    </p:animEffect>
                                  </p:childTnLst>
                                </p:cTn>
                              </p:par>
                            </p:childTnLst>
                          </p:cTn>
                        </p:par>
                      </p:childTnLst>
                    </p:cTn>
                  </p:par>
                  <p:par>
                    <p:cTn id="98" fill="hold">
                      <p:stCondLst>
                        <p:cond delay="indefinite"/>
                      </p:stCondLst>
                      <p:childTnLst>
                        <p:par>
                          <p:cTn id="99" fill="hold">
                            <p:stCondLst>
                              <p:cond delay="0"/>
                            </p:stCondLst>
                            <p:childTnLst>
                              <p:par>
                                <p:cTn id="100" presetID="35" presetClass="entr" presetSubtype="0" fill="hold" grpId="0" nodeType="click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2000"/>
                                        <p:tgtEl>
                                          <p:spTgt spid="13"/>
                                        </p:tgtEl>
                                      </p:cBhvr>
                                    </p:animEffect>
                                    <p:anim calcmode="lin" valueType="num">
                                      <p:cBhvr>
                                        <p:cTn id="103" dur="2000" fill="hold"/>
                                        <p:tgtEl>
                                          <p:spTgt spid="13"/>
                                        </p:tgtEl>
                                        <p:attrNameLst>
                                          <p:attrName>style.rotation</p:attrName>
                                        </p:attrNameLst>
                                      </p:cBhvr>
                                      <p:tavLst>
                                        <p:tav tm="0">
                                          <p:val>
                                            <p:fltVal val="720"/>
                                          </p:val>
                                        </p:tav>
                                        <p:tav tm="100000">
                                          <p:val>
                                            <p:fltVal val="0"/>
                                          </p:val>
                                        </p:tav>
                                      </p:tavLst>
                                    </p:anim>
                                    <p:anim calcmode="lin" valueType="num">
                                      <p:cBhvr>
                                        <p:cTn id="104" dur="2000" fill="hold"/>
                                        <p:tgtEl>
                                          <p:spTgt spid="13"/>
                                        </p:tgtEl>
                                        <p:attrNameLst>
                                          <p:attrName>ppt_h</p:attrName>
                                        </p:attrNameLst>
                                      </p:cBhvr>
                                      <p:tavLst>
                                        <p:tav tm="0">
                                          <p:val>
                                            <p:fltVal val="0"/>
                                          </p:val>
                                        </p:tav>
                                        <p:tav tm="100000">
                                          <p:val>
                                            <p:strVal val="#ppt_h"/>
                                          </p:val>
                                        </p:tav>
                                      </p:tavLst>
                                    </p:anim>
                                    <p:anim calcmode="lin" valueType="num">
                                      <p:cBhvr>
                                        <p:cTn id="105" dur="20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106" fill="hold">
                      <p:stCondLst>
                        <p:cond delay="indefinite"/>
                      </p:stCondLst>
                      <p:childTnLst>
                        <p:par>
                          <p:cTn id="107" fill="hold">
                            <p:stCondLst>
                              <p:cond delay="0"/>
                            </p:stCondLst>
                            <p:childTnLst>
                              <p:par>
                                <p:cTn id="108" presetID="45" presetClass="entr" presetSubtype="0" fill="hold" grpId="0"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fade">
                                      <p:cBhvr>
                                        <p:cTn id="110" dur="2000"/>
                                        <p:tgtEl>
                                          <p:spTgt spid="16"/>
                                        </p:tgtEl>
                                      </p:cBhvr>
                                    </p:animEffect>
                                    <p:anim calcmode="lin" valueType="num">
                                      <p:cBhvr>
                                        <p:cTn id="111" dur="2000" fill="hold"/>
                                        <p:tgtEl>
                                          <p:spTgt spid="16"/>
                                        </p:tgtEl>
                                        <p:attrNameLst>
                                          <p:attrName>ppt_w</p:attrName>
                                        </p:attrNameLst>
                                      </p:cBhvr>
                                      <p:tavLst>
                                        <p:tav tm="0" fmla="#ppt_w*sin(2.5*pi*$)">
                                          <p:val>
                                            <p:fltVal val="0"/>
                                          </p:val>
                                        </p:tav>
                                        <p:tav tm="100000">
                                          <p:val>
                                            <p:fltVal val="1"/>
                                          </p:val>
                                        </p:tav>
                                      </p:tavLst>
                                    </p:anim>
                                    <p:anim calcmode="lin" valueType="num">
                                      <p:cBhvr>
                                        <p:cTn id="112"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13" fill="hold">
                      <p:stCondLst>
                        <p:cond delay="indefinite"/>
                      </p:stCondLst>
                      <p:childTnLst>
                        <p:par>
                          <p:cTn id="114" fill="hold">
                            <p:stCondLst>
                              <p:cond delay="0"/>
                            </p:stCondLst>
                            <p:childTnLst>
                              <p:par>
                                <p:cTn id="115" presetID="41" presetClass="entr" presetSubtype="0" fill="hold" grpId="0" nodeType="clickEffect">
                                  <p:stCondLst>
                                    <p:cond delay="0"/>
                                  </p:stCondLst>
                                  <p:iterate type="lt">
                                    <p:tmPct val="10000"/>
                                  </p:iterate>
                                  <p:childTnLst>
                                    <p:set>
                                      <p:cBhvr>
                                        <p:cTn id="116" dur="1" fill="hold">
                                          <p:stCondLst>
                                            <p:cond delay="0"/>
                                          </p:stCondLst>
                                        </p:cTn>
                                        <p:tgtEl>
                                          <p:spTgt spid="14"/>
                                        </p:tgtEl>
                                        <p:attrNameLst>
                                          <p:attrName>style.visibility</p:attrName>
                                        </p:attrNameLst>
                                      </p:cBhvr>
                                      <p:to>
                                        <p:strVal val="visible"/>
                                      </p:to>
                                    </p:set>
                                    <p:anim calcmode="lin" valueType="num">
                                      <p:cBhvr>
                                        <p:cTn id="11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8" dur="500" fill="hold"/>
                                        <p:tgtEl>
                                          <p:spTgt spid="14"/>
                                        </p:tgtEl>
                                        <p:attrNameLst>
                                          <p:attrName>ppt_y</p:attrName>
                                        </p:attrNameLst>
                                      </p:cBhvr>
                                      <p:tavLst>
                                        <p:tav tm="0">
                                          <p:val>
                                            <p:strVal val="#ppt_y"/>
                                          </p:val>
                                        </p:tav>
                                        <p:tav tm="100000">
                                          <p:val>
                                            <p:strVal val="#ppt_y"/>
                                          </p:val>
                                        </p:tav>
                                      </p:tavLst>
                                    </p:anim>
                                    <p:anim calcmode="lin" valueType="num">
                                      <p:cBhvr>
                                        <p:cTn id="11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2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21"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2" fill="hold" display="0">
                  <p:stCondLst>
                    <p:cond delay="indefinite"/>
                  </p:stCondLst>
                  <p:endCondLst>
                    <p:cond evt="onStopAudio" delay="0">
                      <p:tgtEl>
                        <p:sldTgt/>
                      </p:tgtEl>
                    </p:cond>
                  </p:endCondLst>
                </p:cTn>
                <p:tgtEl>
                  <p:spTgt spid="4"/>
                </p:tgtEl>
              </p:cMediaNode>
            </p:audio>
          </p:childTnLst>
        </p:cTn>
      </p:par>
    </p:tnLst>
    <p:bldLst>
      <p:bldP spid="3" grpId="0"/>
      <p:bldP spid="6" grpId="0" animBg="1"/>
      <p:bldP spid="9" grpId="0" animBg="1"/>
      <p:bldP spid="5" grpId="0"/>
      <p:bldP spid="10" grpId="0"/>
      <p:bldP spid="11" grpId="0" animBg="1"/>
      <p:bldP spid="13" grpId="0"/>
      <p:bldP spid="14" grpId="0"/>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6003634" y="2967335"/>
            <a:ext cx="184731" cy="923330"/>
          </a:xfrm>
          <a:prstGeom prst="rect">
            <a:avLst/>
          </a:prstGeom>
          <a:noFill/>
        </p:spPr>
        <p:txBody>
          <a:bodyPr wrap="none" lIns="91440" tIns="45720" rIns="91440" bIns="45720">
            <a:spAutoFit/>
          </a:bodyPr>
          <a:lstStyle/>
          <a:p>
            <a:pPr algn="ctr"/>
            <a:endParaRPr lang="ru-RU"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Прямоугольник 4"/>
          <p:cNvSpPr/>
          <p:nvPr/>
        </p:nvSpPr>
        <p:spPr>
          <a:xfrm>
            <a:off x="148777" y="2967335"/>
            <a:ext cx="11894475" cy="1754326"/>
          </a:xfrm>
          <a:prstGeom prst="rect">
            <a:avLst/>
          </a:prstGeom>
          <a:noFill/>
        </p:spPr>
        <p:txBody>
          <a:bodyPr wrap="none" lIns="91440" tIns="45720" rIns="91440" bIns="45720">
            <a:spAutoFit/>
          </a:bodyPr>
          <a:lstStyle/>
          <a:p>
            <a:pPr algn="ctr"/>
            <a:r>
              <a:rPr lang="ru-RU"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Уй</a:t>
            </a:r>
            <a:r>
              <a:rPr lang="ru-RU"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ru-RU"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тапшырма</a:t>
            </a:r>
            <a:r>
              <a:rPr lang="ru-RU"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ru-RU"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Египеттин</a:t>
            </a:r>
            <a:r>
              <a:rPr lang="ru-RU"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ru-RU"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фараондору</a:t>
            </a:r>
            <a:endParaRPr lang="ru-RU"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a:p>
            <a:pPr algn="ctr"/>
            <a:r>
              <a:rPr lang="ru-RU"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ru-RU"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боюнча</a:t>
            </a:r>
            <a:r>
              <a:rPr lang="ru-RU"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ru-RU"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маалымат</a:t>
            </a:r>
            <a:r>
              <a:rPr lang="ru-RU"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r>
              <a:rPr lang="ru-RU" sz="5400" b="1" dirty="0" err="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табуу</a:t>
            </a:r>
            <a:endParaRPr lang="ru-RU"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pic>
        <p:nvPicPr>
          <p:cNvPr id="4" name="Звук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66676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5996">
        <p15:prstTrans prst="origami"/>
      </p:transition>
    </mc:Choice>
    <mc:Fallback xmlns="">
      <p:transition spd="slow" advTm="159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
                                        </p:tgtEl>
                                        <p:attrNameLst>
                                          <p:attrName>ppt_y</p:attrName>
                                        </p:attrNameLst>
                                      </p:cBhvr>
                                      <p:tavLst>
                                        <p:tav tm="0">
                                          <p:val>
                                            <p:strVal val="#ppt_y"/>
                                          </p:val>
                                        </p:tav>
                                        <p:tav tm="100000">
                                          <p:val>
                                            <p:strVal val="#ppt_y"/>
                                          </p:val>
                                        </p:tav>
                                      </p:tavLst>
                                    </p:anim>
                                    <p:anim calcmode="lin" valueType="num">
                                      <p:cBhvr>
                                        <p:cTn id="1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474"/>
            <a:ext cx="12191999" cy="6959474"/>
          </a:xfrm>
          <a:prstGeom prst="rect">
            <a:avLst/>
          </a:prstGeom>
        </p:spPr>
      </p:pic>
      <p:sp>
        <p:nvSpPr>
          <p:cNvPr id="11" name="Прямоугольник 10"/>
          <p:cNvSpPr/>
          <p:nvPr/>
        </p:nvSpPr>
        <p:spPr>
          <a:xfrm>
            <a:off x="3382646" y="2604053"/>
            <a:ext cx="277640" cy="584775"/>
          </a:xfrm>
          <a:prstGeom prst="rect">
            <a:avLst/>
          </a:prstGeom>
          <a:noFill/>
        </p:spPr>
        <p:txBody>
          <a:bodyPr wrap="none" lIns="91440" tIns="45720" rIns="91440" bIns="45720">
            <a:spAutoFit/>
          </a:bodyPr>
          <a:lstStyle/>
          <a:p>
            <a:pPr algn="ctr"/>
            <a:r>
              <a:rPr lang="ky-KG"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ru-RU"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9" name="Прямоугольник 18"/>
          <p:cNvSpPr/>
          <p:nvPr/>
        </p:nvSpPr>
        <p:spPr>
          <a:xfrm>
            <a:off x="3410862" y="3688884"/>
            <a:ext cx="277640" cy="584775"/>
          </a:xfrm>
          <a:prstGeom prst="rect">
            <a:avLst/>
          </a:prstGeom>
          <a:noFill/>
        </p:spPr>
        <p:txBody>
          <a:bodyPr wrap="none" lIns="91440" tIns="45720" rIns="91440" bIns="45720">
            <a:spAutoFit/>
          </a:bodyPr>
          <a:lstStyle/>
          <a:p>
            <a:pPr algn="ctr"/>
            <a:r>
              <a:rPr lang="ky-KG"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ru-RU" sz="3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TextBox 4"/>
          <p:cNvSpPr txBox="1"/>
          <p:nvPr/>
        </p:nvSpPr>
        <p:spPr>
          <a:xfrm>
            <a:off x="1545465" y="772732"/>
            <a:ext cx="9543245" cy="5693866"/>
          </a:xfrm>
          <a:prstGeom prst="rect">
            <a:avLst/>
          </a:prstGeom>
          <a:noFill/>
        </p:spPr>
        <p:txBody>
          <a:bodyPr wrap="square" rtlCol="0">
            <a:spAutoFit/>
          </a:bodyPr>
          <a:lstStyle/>
          <a:p>
            <a:r>
              <a:rPr lang="ky-KG" dirty="0"/>
              <a:t> </a:t>
            </a:r>
            <a:r>
              <a:rPr lang="ky-KG" sz="2800" b="1" dirty="0">
                <a:solidFill>
                  <a:srgbClr val="C00000"/>
                </a:solidFill>
                <a:latin typeface="Times New Roman" pitchFamily="18" charset="0"/>
                <a:cs typeface="Times New Roman" pitchFamily="18" charset="0"/>
              </a:rPr>
              <a:t>Сабактын максаты</a:t>
            </a:r>
            <a:r>
              <a:rPr lang="ky-KG" sz="2800" dirty="0">
                <a:latin typeface="Times New Roman" pitchFamily="18" charset="0"/>
                <a:cs typeface="Times New Roman" pitchFamily="18" charset="0"/>
              </a:rPr>
              <a:t>:</a:t>
            </a:r>
          </a:p>
          <a:p>
            <a:pPr marL="514350" indent="-514350">
              <a:buFont typeface="Wingdings" pitchFamily="2" charset="2"/>
              <a:buChar char="v"/>
            </a:pPr>
            <a:r>
              <a:rPr lang="ky-KG" sz="2800" dirty="0">
                <a:latin typeface="Times New Roman" pitchFamily="18" charset="0"/>
                <a:cs typeface="Times New Roman" pitchFamily="18" charset="0"/>
              </a:rPr>
              <a:t> </a:t>
            </a:r>
            <a:r>
              <a:rPr lang="ky-KG" sz="2800" b="1" dirty="0">
                <a:solidFill>
                  <a:srgbClr val="002060"/>
                </a:solidFill>
                <a:latin typeface="Times New Roman" pitchFamily="18" charset="0"/>
                <a:cs typeface="Times New Roman" pitchFamily="18" charset="0"/>
              </a:rPr>
              <a:t>Окуучулар  Байыркы Египеттин мааданияты,дини боюнча маалымат алышат.</a:t>
            </a:r>
          </a:p>
          <a:p>
            <a:pPr marL="514350" indent="-514350">
              <a:buFont typeface="Wingdings" pitchFamily="2" charset="2"/>
              <a:buChar char="v"/>
            </a:pPr>
            <a:r>
              <a:rPr lang="ky-KG" sz="2800" b="1" dirty="0">
                <a:solidFill>
                  <a:srgbClr val="002060"/>
                </a:solidFill>
              </a:rPr>
              <a:t> </a:t>
            </a:r>
            <a:r>
              <a:rPr lang="ky-KG" sz="2800" b="1" dirty="0">
                <a:solidFill>
                  <a:srgbClr val="002060"/>
                </a:solidFill>
                <a:latin typeface="Times New Roman" pitchFamily="18" charset="0"/>
                <a:cs typeface="Times New Roman" pitchFamily="18" charset="0"/>
              </a:rPr>
              <a:t>Берилген материалдарды өздөштүрүү менен,маалыматтарды топтоштуруп, ойлорун түшүндүрүп берүүгө үйрөнүшөт жана сөз байлыгы  өстүрүшөт.</a:t>
            </a:r>
            <a:r>
              <a:rPr lang="ky-KG" sz="2800" b="1" dirty="0">
                <a:solidFill>
                  <a:srgbClr val="002060"/>
                </a:solidFill>
              </a:rPr>
              <a:t> </a:t>
            </a:r>
          </a:p>
          <a:p>
            <a:pPr marL="514350" indent="-514350">
              <a:buFont typeface="Wingdings" pitchFamily="2" charset="2"/>
              <a:buChar char="v"/>
            </a:pPr>
            <a:r>
              <a:rPr lang="ky-KG" sz="2800" b="1" dirty="0">
                <a:solidFill>
                  <a:srgbClr val="002060"/>
                </a:solidFill>
                <a:latin typeface="Times New Roman" pitchFamily="18" charset="0"/>
                <a:cs typeface="Times New Roman" pitchFamily="18" charset="0"/>
              </a:rPr>
              <a:t>Жалпы адамзаттын баалуулуктарын барктоого, бирин-бири сыйлоого жана урматтоого, биримдикке, ынтымакка, мекенчил болууга  тарбияланышат.</a:t>
            </a:r>
          </a:p>
          <a:p>
            <a:pPr marL="514350" indent="-514350">
              <a:buFont typeface="Wingdings" pitchFamily="2" charset="2"/>
              <a:buChar char="v"/>
            </a:pPr>
            <a:endParaRPr lang="ky-KG" sz="2800" dirty="0">
              <a:latin typeface="Times New Roman" pitchFamily="18" charset="0"/>
              <a:cs typeface="Times New Roman" pitchFamily="18" charset="0"/>
            </a:endParaRPr>
          </a:p>
          <a:p>
            <a:pPr marL="514350" indent="-514350"/>
            <a:endParaRPr lang="ky-KG" sz="2800" dirty="0">
              <a:latin typeface="Times New Roman" pitchFamily="18" charset="0"/>
              <a:cs typeface="Times New Roman" pitchFamily="18" charset="0"/>
            </a:endParaRPr>
          </a:p>
          <a:p>
            <a:pPr marL="514350" indent="-514350"/>
            <a:endParaRPr lang="ky-KG" sz="2800" dirty="0">
              <a:latin typeface="Times New Roman" pitchFamily="18" charset="0"/>
              <a:cs typeface="Times New Roman" pitchFamily="18" charset="0"/>
            </a:endParaRPr>
          </a:p>
        </p:txBody>
      </p:sp>
      <p:sp>
        <p:nvSpPr>
          <p:cNvPr id="6" name="Прямоугольник 5"/>
          <p:cNvSpPr/>
          <p:nvPr/>
        </p:nvSpPr>
        <p:spPr>
          <a:xfrm>
            <a:off x="3048000" y="2967335"/>
            <a:ext cx="6096000" cy="584775"/>
          </a:xfrm>
          <a:prstGeom prst="rect">
            <a:avLst/>
          </a:prstGeom>
        </p:spPr>
        <p:txBody>
          <a:bodyPr>
            <a:spAutoFit/>
          </a:bodyPr>
          <a:lstStyle/>
          <a:p>
            <a:r>
              <a:rPr lang="ky-KG" sz="3200" dirty="0">
                <a:latin typeface="Times New Roman" pitchFamily="18" charset="0"/>
                <a:cs typeface="Times New Roman" pitchFamily="18" charset="0"/>
              </a:rPr>
              <a:t>.</a:t>
            </a:r>
            <a:endParaRPr lang="ru-RU" sz="3200" dirty="0">
              <a:latin typeface="Times New Roman" pitchFamily="18" charset="0"/>
              <a:cs typeface="Times New Roman" pitchFamily="18" charset="0"/>
            </a:endParaRPr>
          </a:p>
        </p:txBody>
      </p:sp>
      <p:pic>
        <p:nvPicPr>
          <p:cNvPr id="3" name="Звук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39885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8567">
        <p15:prstTrans prst="curtains"/>
      </p:transition>
    </mc:Choice>
    <mc:Fallback xmlns="">
      <p:transition spd="slow" advTm="85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down)">
                                      <p:cBhvr>
                                        <p:cTn id="11" dur="580">
                                          <p:stCondLst>
                                            <p:cond delay="0"/>
                                          </p:stCondLst>
                                        </p:cTn>
                                        <p:tgtEl>
                                          <p:spTgt spid="11">
                                            <p:txEl>
                                              <p:pRg st="0" end="0"/>
                                            </p:txEl>
                                          </p:spTgt>
                                        </p:tgtEl>
                                      </p:cBhvr>
                                    </p:animEffect>
                                    <p:anim calcmode="lin" valueType="num">
                                      <p:cBhvr>
                                        <p:cTn id="12"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11">
                                            <p:txEl>
                                              <p:pRg st="0" end="0"/>
                                            </p:txEl>
                                          </p:spTgt>
                                        </p:tgtEl>
                                      </p:cBhvr>
                                      <p:to x="100000" y="60000"/>
                                    </p:animScale>
                                    <p:animScale>
                                      <p:cBhvr>
                                        <p:cTn id="18" dur="166" decel="50000">
                                          <p:stCondLst>
                                            <p:cond delay="676"/>
                                          </p:stCondLst>
                                        </p:cTn>
                                        <p:tgtEl>
                                          <p:spTgt spid="11">
                                            <p:txEl>
                                              <p:pRg st="0" end="0"/>
                                            </p:txEl>
                                          </p:spTgt>
                                        </p:tgtEl>
                                      </p:cBhvr>
                                      <p:to x="100000" y="100000"/>
                                    </p:animScale>
                                    <p:animScale>
                                      <p:cBhvr>
                                        <p:cTn id="19" dur="26">
                                          <p:stCondLst>
                                            <p:cond delay="1312"/>
                                          </p:stCondLst>
                                        </p:cTn>
                                        <p:tgtEl>
                                          <p:spTgt spid="11">
                                            <p:txEl>
                                              <p:pRg st="0" end="0"/>
                                            </p:txEl>
                                          </p:spTgt>
                                        </p:tgtEl>
                                      </p:cBhvr>
                                      <p:to x="100000" y="80000"/>
                                    </p:animScale>
                                    <p:animScale>
                                      <p:cBhvr>
                                        <p:cTn id="20" dur="166" decel="50000">
                                          <p:stCondLst>
                                            <p:cond delay="1338"/>
                                          </p:stCondLst>
                                        </p:cTn>
                                        <p:tgtEl>
                                          <p:spTgt spid="11">
                                            <p:txEl>
                                              <p:pRg st="0" end="0"/>
                                            </p:txEl>
                                          </p:spTgt>
                                        </p:tgtEl>
                                      </p:cBhvr>
                                      <p:to x="100000" y="100000"/>
                                    </p:animScale>
                                    <p:animScale>
                                      <p:cBhvr>
                                        <p:cTn id="21" dur="26">
                                          <p:stCondLst>
                                            <p:cond delay="1642"/>
                                          </p:stCondLst>
                                        </p:cTn>
                                        <p:tgtEl>
                                          <p:spTgt spid="11">
                                            <p:txEl>
                                              <p:pRg st="0" end="0"/>
                                            </p:txEl>
                                          </p:spTgt>
                                        </p:tgtEl>
                                      </p:cBhvr>
                                      <p:to x="100000" y="90000"/>
                                    </p:animScale>
                                    <p:animScale>
                                      <p:cBhvr>
                                        <p:cTn id="22" dur="166" decel="50000">
                                          <p:stCondLst>
                                            <p:cond delay="1668"/>
                                          </p:stCondLst>
                                        </p:cTn>
                                        <p:tgtEl>
                                          <p:spTgt spid="11">
                                            <p:txEl>
                                              <p:pRg st="0" end="0"/>
                                            </p:txEl>
                                          </p:spTgt>
                                        </p:tgtEl>
                                      </p:cBhvr>
                                      <p:to x="100000" y="100000"/>
                                    </p:animScale>
                                    <p:animScale>
                                      <p:cBhvr>
                                        <p:cTn id="23" dur="26">
                                          <p:stCondLst>
                                            <p:cond delay="1808"/>
                                          </p:stCondLst>
                                        </p:cTn>
                                        <p:tgtEl>
                                          <p:spTgt spid="11">
                                            <p:txEl>
                                              <p:pRg st="0" end="0"/>
                                            </p:txEl>
                                          </p:spTgt>
                                        </p:tgtEl>
                                      </p:cBhvr>
                                      <p:to x="100000" y="95000"/>
                                    </p:animScale>
                                    <p:animScale>
                                      <p:cBhvr>
                                        <p:cTn id="24" dur="166" decel="50000">
                                          <p:stCondLst>
                                            <p:cond delay="1834"/>
                                          </p:stCondLst>
                                        </p:cTn>
                                        <p:tgtEl>
                                          <p:spTgt spid="11">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 calcmode="lin" valueType="num">
                                      <p:cBhvr>
                                        <p:cTn id="29"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19">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19">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Прямоугольник 2"/>
          <p:cNvSpPr/>
          <p:nvPr/>
        </p:nvSpPr>
        <p:spPr>
          <a:xfrm>
            <a:off x="4820993" y="1225689"/>
            <a:ext cx="7371008" cy="5632311"/>
          </a:xfrm>
          <a:prstGeom prst="rect">
            <a:avLst/>
          </a:prstGeom>
        </p:spPr>
        <p:txBody>
          <a:bodyPr wrap="square">
            <a:spAutoFit/>
          </a:bodyPr>
          <a:lstStyle/>
          <a:p>
            <a:r>
              <a:rPr lang="ru-RU" sz="2400" b="1" i="1" dirty="0">
                <a:solidFill>
                  <a:srgbClr val="FFFF00"/>
                </a:solidFill>
              </a:rPr>
              <a:t>Египет (</a:t>
            </a:r>
            <a:r>
              <a:rPr lang="ru-RU" sz="2400" b="1" i="1" dirty="0" err="1">
                <a:solidFill>
                  <a:srgbClr val="FFFF00"/>
                </a:solidFill>
              </a:rPr>
              <a:t>Мисир</a:t>
            </a:r>
            <a:r>
              <a:rPr lang="ru-RU" sz="2400" b="1" i="1" dirty="0">
                <a:solidFill>
                  <a:srgbClr val="FFFF00"/>
                </a:solidFill>
              </a:rPr>
              <a:t> Араб </a:t>
            </a:r>
            <a:r>
              <a:rPr lang="ru-RU" sz="2400" b="1" i="1" dirty="0" err="1">
                <a:solidFill>
                  <a:srgbClr val="FFFF00"/>
                </a:solidFill>
              </a:rPr>
              <a:t>Республикасы</a:t>
            </a:r>
            <a:r>
              <a:rPr lang="ru-RU" sz="2400" b="1" i="1" dirty="0">
                <a:solidFill>
                  <a:srgbClr val="FFFF00"/>
                </a:solidFill>
              </a:rPr>
              <a:t>)– </a:t>
            </a:r>
            <a:r>
              <a:rPr lang="ru-RU" sz="2400" b="1" i="1" dirty="0" err="1">
                <a:solidFill>
                  <a:srgbClr val="FFFF00"/>
                </a:solidFill>
              </a:rPr>
              <a:t>Африканын</a:t>
            </a:r>
            <a:r>
              <a:rPr lang="ru-RU" sz="2400" b="1" i="1" dirty="0">
                <a:solidFill>
                  <a:srgbClr val="FFFF00"/>
                </a:solidFill>
              </a:rPr>
              <a:t> </a:t>
            </a:r>
            <a:r>
              <a:rPr lang="ru-RU" sz="2400" b="1" i="1" dirty="0" err="1">
                <a:solidFill>
                  <a:srgbClr val="FFFF00"/>
                </a:solidFill>
              </a:rPr>
              <a:t>Түндүк-чыгышындагы</a:t>
            </a:r>
            <a:r>
              <a:rPr lang="ru-RU" sz="2400" b="1" i="1" dirty="0">
                <a:solidFill>
                  <a:srgbClr val="FFFF00"/>
                </a:solidFill>
              </a:rPr>
              <a:t> </a:t>
            </a:r>
            <a:r>
              <a:rPr lang="ru-RU" sz="2400" b="1" i="1" dirty="0" err="1">
                <a:solidFill>
                  <a:srgbClr val="FFFF00"/>
                </a:solidFill>
              </a:rPr>
              <a:t>жана</a:t>
            </a:r>
            <a:r>
              <a:rPr lang="ru-RU" sz="2400" b="1" i="1" dirty="0">
                <a:solidFill>
                  <a:srgbClr val="FFFF00"/>
                </a:solidFill>
              </a:rPr>
              <a:t> </a:t>
            </a:r>
            <a:r>
              <a:rPr lang="ru-RU" sz="2400" b="1" i="1" dirty="0" err="1">
                <a:solidFill>
                  <a:srgbClr val="FFFF00"/>
                </a:solidFill>
              </a:rPr>
              <a:t>Азиянын</a:t>
            </a:r>
            <a:r>
              <a:rPr lang="ru-RU" sz="2400" b="1" i="1" dirty="0">
                <a:solidFill>
                  <a:srgbClr val="FFFF00"/>
                </a:solidFill>
              </a:rPr>
              <a:t> </a:t>
            </a:r>
            <a:r>
              <a:rPr lang="ru-RU" sz="2400" b="1" i="1" dirty="0" err="1">
                <a:solidFill>
                  <a:srgbClr val="FFFF00"/>
                </a:solidFill>
              </a:rPr>
              <a:t>Синай</a:t>
            </a:r>
            <a:r>
              <a:rPr lang="ru-RU" sz="2400" b="1" i="1" dirty="0">
                <a:solidFill>
                  <a:srgbClr val="FFFF00"/>
                </a:solidFill>
              </a:rPr>
              <a:t> </a:t>
            </a:r>
            <a:r>
              <a:rPr lang="ru-RU" sz="2400" b="1" i="1" dirty="0" err="1">
                <a:solidFill>
                  <a:srgbClr val="FFFF00"/>
                </a:solidFill>
              </a:rPr>
              <a:t>жарым</a:t>
            </a:r>
            <a:r>
              <a:rPr lang="ru-RU" sz="2400" b="1" i="1" dirty="0">
                <a:solidFill>
                  <a:srgbClr val="FFFF00"/>
                </a:solidFill>
              </a:rPr>
              <a:t> </a:t>
            </a:r>
            <a:r>
              <a:rPr lang="ru-RU" sz="2400" b="1" i="1" dirty="0" err="1">
                <a:solidFill>
                  <a:srgbClr val="FFFF00"/>
                </a:solidFill>
              </a:rPr>
              <a:t>аралындагы</a:t>
            </a:r>
            <a:r>
              <a:rPr lang="ru-RU" sz="2400" b="1" i="1" dirty="0">
                <a:solidFill>
                  <a:srgbClr val="FFFF00"/>
                </a:solidFill>
              </a:rPr>
              <a:t> </a:t>
            </a:r>
            <a:r>
              <a:rPr lang="ru-RU" sz="2400" b="1" i="1" dirty="0" err="1">
                <a:solidFill>
                  <a:srgbClr val="FFFF00"/>
                </a:solidFill>
              </a:rPr>
              <a:t>өлкө</a:t>
            </a:r>
            <a:r>
              <a:rPr lang="ru-RU" sz="2400" b="1" i="1" dirty="0">
                <a:solidFill>
                  <a:srgbClr val="FFFF00"/>
                </a:solidFill>
              </a:rPr>
              <a:t>. Суэц </a:t>
            </a:r>
            <a:r>
              <a:rPr lang="ru-RU" sz="2400" b="1" i="1" dirty="0" err="1">
                <a:solidFill>
                  <a:srgbClr val="FFFF00"/>
                </a:solidFill>
              </a:rPr>
              <a:t>булуңундагы</a:t>
            </a:r>
            <a:r>
              <a:rPr lang="ru-RU" sz="2400" b="1" i="1" dirty="0">
                <a:solidFill>
                  <a:srgbClr val="FFFF00"/>
                </a:solidFill>
              </a:rPr>
              <a:t> </a:t>
            </a:r>
            <a:r>
              <a:rPr lang="ru-RU" sz="2400" b="1" i="1" dirty="0" err="1">
                <a:solidFill>
                  <a:srgbClr val="FFFF00"/>
                </a:solidFill>
              </a:rPr>
              <a:t>жана</a:t>
            </a:r>
            <a:r>
              <a:rPr lang="ru-RU" sz="2400" b="1" i="1" dirty="0">
                <a:solidFill>
                  <a:srgbClr val="FFFF00"/>
                </a:solidFill>
              </a:rPr>
              <a:t> Кызыл </a:t>
            </a:r>
            <a:r>
              <a:rPr lang="ru-RU" sz="2400" b="1" i="1" dirty="0" err="1">
                <a:solidFill>
                  <a:srgbClr val="FFFF00"/>
                </a:solidFill>
              </a:rPr>
              <a:t>деңиздеги</a:t>
            </a:r>
            <a:r>
              <a:rPr lang="ru-RU" sz="2400" b="1" i="1" dirty="0">
                <a:solidFill>
                  <a:srgbClr val="FFFF00"/>
                </a:solidFill>
              </a:rPr>
              <a:t> </a:t>
            </a:r>
            <a:r>
              <a:rPr lang="ru-RU" sz="2400" b="1" i="1" dirty="0" err="1">
                <a:solidFill>
                  <a:srgbClr val="FFFF00"/>
                </a:solidFill>
              </a:rPr>
              <a:t>айрым</a:t>
            </a:r>
            <a:r>
              <a:rPr lang="ru-RU" sz="2400" b="1" i="1" dirty="0">
                <a:solidFill>
                  <a:srgbClr val="FFFF00"/>
                </a:solidFill>
              </a:rPr>
              <a:t> </a:t>
            </a:r>
            <a:r>
              <a:rPr lang="ru-RU" sz="2400" b="1" i="1" dirty="0" err="1">
                <a:solidFill>
                  <a:srgbClr val="FFFF00"/>
                </a:solidFill>
              </a:rPr>
              <a:t>чакан</a:t>
            </a:r>
            <a:r>
              <a:rPr lang="ru-RU" sz="2400" b="1" i="1" dirty="0">
                <a:solidFill>
                  <a:srgbClr val="FFFF00"/>
                </a:solidFill>
              </a:rPr>
              <a:t> </a:t>
            </a:r>
            <a:r>
              <a:rPr lang="ru-RU" sz="2400" b="1" i="1" dirty="0" err="1">
                <a:solidFill>
                  <a:srgbClr val="FFFF00"/>
                </a:solidFill>
              </a:rPr>
              <a:t>аралдар</a:t>
            </a:r>
            <a:r>
              <a:rPr lang="ru-RU" sz="2400" b="1" i="1" dirty="0">
                <a:solidFill>
                  <a:srgbClr val="FFFF00"/>
                </a:solidFill>
              </a:rPr>
              <a:t> да </a:t>
            </a:r>
            <a:r>
              <a:rPr lang="ru-RU" sz="2400" b="1" i="1" dirty="0" err="1">
                <a:solidFill>
                  <a:srgbClr val="FFFF00"/>
                </a:solidFill>
              </a:rPr>
              <a:t>Египетке</a:t>
            </a:r>
            <a:r>
              <a:rPr lang="ru-RU" sz="2400" b="1" i="1" dirty="0">
                <a:solidFill>
                  <a:srgbClr val="FFFF00"/>
                </a:solidFill>
              </a:rPr>
              <a:t> </a:t>
            </a:r>
            <a:r>
              <a:rPr lang="ru-RU" sz="2400" b="1" i="1" dirty="0" err="1">
                <a:solidFill>
                  <a:srgbClr val="FFFF00"/>
                </a:solidFill>
              </a:rPr>
              <a:t>таандык</a:t>
            </a:r>
            <a:r>
              <a:rPr lang="ru-RU" sz="2400" b="1" i="1" dirty="0">
                <a:solidFill>
                  <a:srgbClr val="FFFF00"/>
                </a:solidFill>
              </a:rPr>
              <a:t>. </a:t>
            </a:r>
            <a:r>
              <a:rPr lang="ru-RU" sz="2400" b="1" i="1" dirty="0" err="1">
                <a:solidFill>
                  <a:srgbClr val="FFFF00"/>
                </a:solidFill>
              </a:rPr>
              <a:t>Түндүгүнөн</a:t>
            </a:r>
            <a:r>
              <a:rPr lang="ru-RU" sz="2400" b="1" i="1" dirty="0">
                <a:solidFill>
                  <a:srgbClr val="FFFF00"/>
                </a:solidFill>
              </a:rPr>
              <a:t> </a:t>
            </a:r>
            <a:r>
              <a:rPr lang="ru-RU" sz="2400" b="1" i="1" dirty="0" err="1">
                <a:solidFill>
                  <a:srgbClr val="FFFF00"/>
                </a:solidFill>
              </a:rPr>
              <a:t>Жер</a:t>
            </a:r>
            <a:r>
              <a:rPr lang="ru-RU" sz="2400" b="1" i="1" dirty="0">
                <a:solidFill>
                  <a:srgbClr val="FFFF00"/>
                </a:solidFill>
              </a:rPr>
              <a:t> </a:t>
            </a:r>
            <a:r>
              <a:rPr lang="ru-RU" sz="2400" b="1" i="1" dirty="0" err="1">
                <a:solidFill>
                  <a:srgbClr val="FFFF00"/>
                </a:solidFill>
              </a:rPr>
              <a:t>Ортолук</a:t>
            </a:r>
            <a:r>
              <a:rPr lang="ru-RU" sz="2400" b="1" i="1" dirty="0">
                <a:solidFill>
                  <a:srgbClr val="FFFF00"/>
                </a:solidFill>
              </a:rPr>
              <a:t> </a:t>
            </a:r>
            <a:r>
              <a:rPr lang="ru-RU" sz="2400" b="1" i="1" dirty="0" err="1">
                <a:solidFill>
                  <a:srgbClr val="FFFF00"/>
                </a:solidFill>
              </a:rPr>
              <a:t>деңиз</a:t>
            </a:r>
            <a:r>
              <a:rPr lang="ru-RU" sz="2400" b="1" i="1" dirty="0">
                <a:solidFill>
                  <a:srgbClr val="FFFF00"/>
                </a:solidFill>
              </a:rPr>
              <a:t>, </a:t>
            </a:r>
            <a:r>
              <a:rPr lang="ru-RU" sz="2400" b="1" i="1" dirty="0" err="1">
                <a:solidFill>
                  <a:srgbClr val="FFFF00"/>
                </a:solidFill>
              </a:rPr>
              <a:t>чыгышынан</a:t>
            </a:r>
            <a:r>
              <a:rPr lang="ru-RU" sz="2400" b="1" i="1" dirty="0">
                <a:solidFill>
                  <a:srgbClr val="FFFF00"/>
                </a:solidFill>
              </a:rPr>
              <a:t> Кызыл </a:t>
            </a:r>
            <a:r>
              <a:rPr lang="ru-RU" sz="2400" b="1" i="1" dirty="0" err="1">
                <a:solidFill>
                  <a:srgbClr val="FFFF00"/>
                </a:solidFill>
              </a:rPr>
              <a:t>деңиз</a:t>
            </a:r>
            <a:r>
              <a:rPr lang="ru-RU" sz="2400" b="1" i="1" dirty="0">
                <a:solidFill>
                  <a:srgbClr val="FFFF00"/>
                </a:solidFill>
              </a:rPr>
              <a:t>, Суэц каналы, </a:t>
            </a:r>
            <a:r>
              <a:rPr lang="ru-RU" sz="2400" b="1" i="1" dirty="0" err="1">
                <a:solidFill>
                  <a:srgbClr val="FFFF00"/>
                </a:solidFill>
              </a:rPr>
              <a:t>Акаба</a:t>
            </a:r>
            <a:r>
              <a:rPr lang="ru-RU" sz="2400" b="1" i="1" dirty="0">
                <a:solidFill>
                  <a:srgbClr val="FFFF00"/>
                </a:solidFill>
              </a:rPr>
              <a:t> </a:t>
            </a:r>
            <a:r>
              <a:rPr lang="ru-RU" sz="2400" b="1" i="1" dirty="0" err="1">
                <a:solidFill>
                  <a:srgbClr val="FFFF00"/>
                </a:solidFill>
              </a:rPr>
              <a:t>булуңдары</a:t>
            </a:r>
            <a:r>
              <a:rPr lang="ru-RU" sz="2400" b="1" i="1" dirty="0">
                <a:solidFill>
                  <a:srgbClr val="FFFF00"/>
                </a:solidFill>
              </a:rPr>
              <a:t> </a:t>
            </a:r>
            <a:r>
              <a:rPr lang="ru-RU" sz="2400" b="1" i="1" dirty="0" err="1">
                <a:solidFill>
                  <a:srgbClr val="FFFF00"/>
                </a:solidFill>
              </a:rPr>
              <a:t>менен</a:t>
            </a:r>
            <a:r>
              <a:rPr lang="ru-RU" sz="2400" b="1" i="1" dirty="0">
                <a:solidFill>
                  <a:srgbClr val="FFFF00"/>
                </a:solidFill>
              </a:rPr>
              <a:t> </a:t>
            </a:r>
            <a:r>
              <a:rPr lang="ru-RU" sz="2400" b="1" i="1" dirty="0" err="1">
                <a:solidFill>
                  <a:srgbClr val="FFFF00"/>
                </a:solidFill>
              </a:rPr>
              <a:t>чулганып</a:t>
            </a:r>
            <a:r>
              <a:rPr lang="ru-RU" sz="2400" b="1" i="1" dirty="0">
                <a:solidFill>
                  <a:srgbClr val="FFFF00"/>
                </a:solidFill>
              </a:rPr>
              <a:t>, </a:t>
            </a:r>
            <a:r>
              <a:rPr lang="ru-RU" sz="2400" b="1" i="1" dirty="0" err="1">
                <a:solidFill>
                  <a:srgbClr val="FFFF00"/>
                </a:solidFill>
              </a:rPr>
              <a:t>батышынан</a:t>
            </a:r>
            <a:r>
              <a:rPr lang="ru-RU" sz="2400" b="1" i="1" dirty="0">
                <a:solidFill>
                  <a:srgbClr val="FFFF00"/>
                </a:solidFill>
              </a:rPr>
              <a:t> Ливия, </a:t>
            </a:r>
            <a:r>
              <a:rPr lang="ru-RU" sz="2400" b="1" i="1" dirty="0" err="1">
                <a:solidFill>
                  <a:srgbClr val="FFFF00"/>
                </a:solidFill>
              </a:rPr>
              <a:t>түштүгүнөн</a:t>
            </a:r>
            <a:r>
              <a:rPr lang="ru-RU" sz="2400" b="1" i="1" dirty="0">
                <a:solidFill>
                  <a:srgbClr val="FFFF00"/>
                </a:solidFill>
              </a:rPr>
              <a:t> Судан, </a:t>
            </a:r>
            <a:r>
              <a:rPr lang="ru-RU" sz="2400" b="1" i="1" dirty="0" err="1">
                <a:solidFill>
                  <a:srgbClr val="FFFF00"/>
                </a:solidFill>
              </a:rPr>
              <a:t>Түндүк-чыгышынан</a:t>
            </a:r>
            <a:r>
              <a:rPr lang="ru-RU" sz="2400" b="1" i="1" dirty="0">
                <a:solidFill>
                  <a:srgbClr val="FFFF00"/>
                </a:solidFill>
              </a:rPr>
              <a:t> Израиль </a:t>
            </a:r>
            <a:r>
              <a:rPr lang="ru-RU" sz="2400" b="1" i="1" dirty="0" err="1">
                <a:solidFill>
                  <a:srgbClr val="FFFF00"/>
                </a:solidFill>
              </a:rPr>
              <a:t>жана</a:t>
            </a:r>
            <a:r>
              <a:rPr lang="ru-RU" sz="2400" b="1" i="1" dirty="0">
                <a:solidFill>
                  <a:srgbClr val="FFFF00"/>
                </a:solidFill>
              </a:rPr>
              <a:t> Палестина </a:t>
            </a:r>
            <a:r>
              <a:rPr lang="ru-RU" sz="2400" b="1" i="1" dirty="0" err="1">
                <a:solidFill>
                  <a:srgbClr val="FFFF00"/>
                </a:solidFill>
              </a:rPr>
              <a:t>менен</a:t>
            </a:r>
            <a:r>
              <a:rPr lang="ru-RU" sz="2400" b="1" i="1" dirty="0">
                <a:solidFill>
                  <a:srgbClr val="FFFF00"/>
                </a:solidFill>
              </a:rPr>
              <a:t> </a:t>
            </a:r>
            <a:r>
              <a:rPr lang="ru-RU" sz="2400" b="1" i="1" dirty="0" err="1">
                <a:solidFill>
                  <a:srgbClr val="FFFF00"/>
                </a:solidFill>
              </a:rPr>
              <a:t>чектешет</a:t>
            </a:r>
            <a:r>
              <a:rPr lang="ru-RU" sz="2400" b="1" i="1" dirty="0">
                <a:solidFill>
                  <a:srgbClr val="FFFF00"/>
                </a:solidFill>
              </a:rPr>
              <a:t>. Египет Европа, Америка </a:t>
            </a:r>
            <a:r>
              <a:rPr lang="ru-RU" sz="2400" b="1" i="1" dirty="0" err="1">
                <a:solidFill>
                  <a:srgbClr val="FFFF00"/>
                </a:solidFill>
              </a:rPr>
              <a:t>өлкөлөрүн</a:t>
            </a:r>
            <a:r>
              <a:rPr lang="ru-RU" sz="2400" b="1" i="1" dirty="0">
                <a:solidFill>
                  <a:srgbClr val="FFFF00"/>
                </a:solidFill>
              </a:rPr>
              <a:t> Азия </a:t>
            </a:r>
            <a:r>
              <a:rPr lang="ru-RU" sz="2400" b="1" i="1" dirty="0" err="1">
                <a:solidFill>
                  <a:srgbClr val="FFFF00"/>
                </a:solidFill>
              </a:rPr>
              <a:t>жана</a:t>
            </a:r>
            <a:r>
              <a:rPr lang="ru-RU" sz="2400" b="1" i="1" dirty="0">
                <a:solidFill>
                  <a:srgbClr val="FFFF00"/>
                </a:solidFill>
              </a:rPr>
              <a:t> </a:t>
            </a:r>
            <a:r>
              <a:rPr lang="ru-RU" sz="2400" b="1" i="1" dirty="0" err="1">
                <a:solidFill>
                  <a:srgbClr val="FFFF00"/>
                </a:solidFill>
              </a:rPr>
              <a:t>Чыгыш</a:t>
            </a:r>
            <a:r>
              <a:rPr lang="ru-RU" sz="2400" b="1" i="1" dirty="0">
                <a:solidFill>
                  <a:srgbClr val="FFFF00"/>
                </a:solidFill>
              </a:rPr>
              <a:t> Африка </a:t>
            </a:r>
            <a:r>
              <a:rPr lang="ru-RU" sz="2400" b="1" i="1" dirty="0" err="1">
                <a:solidFill>
                  <a:srgbClr val="FFFF00"/>
                </a:solidFill>
              </a:rPr>
              <a:t>өлкөлөрү</a:t>
            </a:r>
            <a:r>
              <a:rPr lang="ru-RU" sz="2400" b="1" i="1" dirty="0">
                <a:solidFill>
                  <a:srgbClr val="FFFF00"/>
                </a:solidFill>
              </a:rPr>
              <a:t> </a:t>
            </a:r>
            <a:r>
              <a:rPr lang="ru-RU" sz="2400" b="1" i="1" dirty="0" err="1">
                <a:solidFill>
                  <a:srgbClr val="FFFF00"/>
                </a:solidFill>
              </a:rPr>
              <a:t>менен</a:t>
            </a:r>
            <a:r>
              <a:rPr lang="ru-RU" sz="2400" b="1" i="1" dirty="0">
                <a:solidFill>
                  <a:srgbClr val="FFFF00"/>
                </a:solidFill>
              </a:rPr>
              <a:t> </a:t>
            </a:r>
            <a:r>
              <a:rPr lang="ru-RU" sz="2400" b="1" i="1" dirty="0" err="1">
                <a:solidFill>
                  <a:srgbClr val="FFFF00"/>
                </a:solidFill>
              </a:rPr>
              <a:t>байланыштырган</a:t>
            </a:r>
            <a:r>
              <a:rPr lang="ru-RU" sz="2400" b="1" i="1" dirty="0">
                <a:solidFill>
                  <a:srgbClr val="FFFF00"/>
                </a:solidFill>
              </a:rPr>
              <a:t> эл </a:t>
            </a:r>
            <a:r>
              <a:rPr lang="ru-RU" sz="2400" b="1" i="1" dirty="0" err="1">
                <a:solidFill>
                  <a:srgbClr val="FFFF00"/>
                </a:solidFill>
              </a:rPr>
              <a:t>аралык</a:t>
            </a:r>
            <a:r>
              <a:rPr lang="ru-RU" sz="2400" b="1" i="1" dirty="0">
                <a:solidFill>
                  <a:srgbClr val="FFFF00"/>
                </a:solidFill>
              </a:rPr>
              <a:t> </a:t>
            </a:r>
            <a:r>
              <a:rPr lang="ru-RU" sz="2400" b="1" i="1" dirty="0" err="1">
                <a:solidFill>
                  <a:srgbClr val="FFFF00"/>
                </a:solidFill>
              </a:rPr>
              <a:t>аба</a:t>
            </a:r>
            <a:r>
              <a:rPr lang="ru-RU" sz="2400" b="1" i="1" dirty="0">
                <a:solidFill>
                  <a:srgbClr val="FFFF00"/>
                </a:solidFill>
              </a:rPr>
              <a:t> </a:t>
            </a:r>
            <a:r>
              <a:rPr lang="ru-RU" sz="2400" b="1" i="1" dirty="0" err="1">
                <a:solidFill>
                  <a:srgbClr val="FFFF00"/>
                </a:solidFill>
              </a:rPr>
              <a:t>жана</a:t>
            </a:r>
            <a:r>
              <a:rPr lang="ru-RU" sz="2400" b="1" i="1" dirty="0">
                <a:solidFill>
                  <a:srgbClr val="FFFF00"/>
                </a:solidFill>
              </a:rPr>
              <a:t> </a:t>
            </a:r>
            <a:r>
              <a:rPr lang="ru-RU" sz="2400" b="1" i="1" dirty="0" err="1">
                <a:solidFill>
                  <a:srgbClr val="FFFF00"/>
                </a:solidFill>
              </a:rPr>
              <a:t>деңиз</a:t>
            </a:r>
            <a:r>
              <a:rPr lang="ru-RU" sz="2400" b="1" i="1" dirty="0">
                <a:solidFill>
                  <a:srgbClr val="FFFF00"/>
                </a:solidFill>
              </a:rPr>
              <a:t> </a:t>
            </a:r>
            <a:r>
              <a:rPr lang="ru-RU" sz="2400" b="1" i="1" dirty="0" err="1">
                <a:solidFill>
                  <a:srgbClr val="FFFF00"/>
                </a:solidFill>
              </a:rPr>
              <a:t>жолдорунун</a:t>
            </a:r>
            <a:r>
              <a:rPr lang="ru-RU" sz="2400" b="1" i="1" dirty="0">
                <a:solidFill>
                  <a:srgbClr val="FFFF00"/>
                </a:solidFill>
              </a:rPr>
              <a:t> </a:t>
            </a:r>
            <a:r>
              <a:rPr lang="ru-RU" sz="2400" b="1" i="1" dirty="0" err="1">
                <a:solidFill>
                  <a:srgbClr val="FFFF00"/>
                </a:solidFill>
              </a:rPr>
              <a:t>кесилишинде</a:t>
            </a:r>
            <a:r>
              <a:rPr lang="ru-RU" sz="2400" b="1" i="1" dirty="0">
                <a:solidFill>
                  <a:srgbClr val="FFFF00"/>
                </a:solidFill>
              </a:rPr>
              <a:t> </a:t>
            </a:r>
            <a:r>
              <a:rPr lang="ru-RU" sz="2400" b="1" i="1" dirty="0" err="1">
                <a:solidFill>
                  <a:srgbClr val="FFFF00"/>
                </a:solidFill>
              </a:rPr>
              <a:t>жайгашкан.Египеттин</a:t>
            </a:r>
            <a:r>
              <a:rPr lang="ru-RU" sz="2400" b="1" i="1" dirty="0">
                <a:solidFill>
                  <a:srgbClr val="FFFF00"/>
                </a:solidFill>
              </a:rPr>
              <a:t> </a:t>
            </a:r>
            <a:r>
              <a:rPr lang="ru-RU" sz="2400" b="1" i="1" dirty="0" err="1">
                <a:solidFill>
                  <a:srgbClr val="FFFF00"/>
                </a:solidFill>
              </a:rPr>
              <a:t>аймагынан</a:t>
            </a:r>
            <a:r>
              <a:rPr lang="ru-RU" sz="2400" b="1" i="1" dirty="0">
                <a:solidFill>
                  <a:srgbClr val="FFFF00"/>
                </a:solidFill>
              </a:rPr>
              <a:t> Атлантика </a:t>
            </a:r>
            <a:r>
              <a:rPr lang="ru-RU" sz="2400" b="1" i="1" dirty="0" err="1">
                <a:solidFill>
                  <a:srgbClr val="FFFF00"/>
                </a:solidFill>
              </a:rPr>
              <a:t>океанын</a:t>
            </a:r>
            <a:r>
              <a:rPr lang="ru-RU" sz="2400" b="1" i="1" dirty="0">
                <a:solidFill>
                  <a:srgbClr val="FFFF00"/>
                </a:solidFill>
              </a:rPr>
              <a:t> </a:t>
            </a:r>
            <a:r>
              <a:rPr lang="ru-RU" sz="2400" b="1" i="1" dirty="0" err="1">
                <a:solidFill>
                  <a:srgbClr val="FFFF00"/>
                </a:solidFill>
              </a:rPr>
              <a:t>Инди</a:t>
            </a:r>
            <a:r>
              <a:rPr lang="ru-RU" sz="2400" b="1" i="1" dirty="0">
                <a:solidFill>
                  <a:srgbClr val="FFFF00"/>
                </a:solidFill>
              </a:rPr>
              <a:t> океаны </a:t>
            </a:r>
            <a:r>
              <a:rPr lang="ru-RU" sz="2400" b="1" i="1" dirty="0" err="1">
                <a:solidFill>
                  <a:srgbClr val="FFFF00"/>
                </a:solidFill>
              </a:rPr>
              <a:t>менен</a:t>
            </a:r>
            <a:r>
              <a:rPr lang="ru-RU" sz="2400" b="1" i="1" dirty="0">
                <a:solidFill>
                  <a:srgbClr val="FFFF00"/>
                </a:solidFill>
              </a:rPr>
              <a:t> </a:t>
            </a:r>
            <a:r>
              <a:rPr lang="ru-RU" sz="2400" b="1" i="1" dirty="0" err="1">
                <a:solidFill>
                  <a:srgbClr val="FFFF00"/>
                </a:solidFill>
              </a:rPr>
              <a:t>туташтырган</a:t>
            </a:r>
            <a:r>
              <a:rPr lang="ru-RU" sz="2400" b="1" i="1" dirty="0">
                <a:solidFill>
                  <a:srgbClr val="FFFF00"/>
                </a:solidFill>
              </a:rPr>
              <a:t> </a:t>
            </a:r>
            <a:r>
              <a:rPr lang="ru-RU" sz="2400" b="1" i="1" dirty="0" err="1">
                <a:solidFill>
                  <a:srgbClr val="FFFF00"/>
                </a:solidFill>
              </a:rPr>
              <a:t>кыска</a:t>
            </a:r>
            <a:r>
              <a:rPr lang="ru-RU" sz="2400" b="1" i="1" dirty="0">
                <a:solidFill>
                  <a:srgbClr val="FFFF00"/>
                </a:solidFill>
              </a:rPr>
              <a:t> </a:t>
            </a:r>
            <a:r>
              <a:rPr lang="ru-RU" sz="2400" b="1" i="1" dirty="0" err="1">
                <a:solidFill>
                  <a:srgbClr val="FFFF00"/>
                </a:solidFill>
              </a:rPr>
              <a:t>деңиз</a:t>
            </a:r>
            <a:r>
              <a:rPr lang="ru-RU" sz="2400" b="1" i="1" dirty="0">
                <a:solidFill>
                  <a:srgbClr val="FFFF00"/>
                </a:solidFill>
              </a:rPr>
              <a:t> </a:t>
            </a:r>
            <a:r>
              <a:rPr lang="ru-RU" sz="2400" b="1" i="1" dirty="0" err="1">
                <a:solidFill>
                  <a:srgbClr val="FFFF00"/>
                </a:solidFill>
              </a:rPr>
              <a:t>жолу</a:t>
            </a:r>
            <a:r>
              <a:rPr lang="ru-RU" sz="2400" b="1" i="1" dirty="0">
                <a:solidFill>
                  <a:srgbClr val="FFFF00"/>
                </a:solidFill>
              </a:rPr>
              <a:t> – Суэц каналы </a:t>
            </a:r>
            <a:r>
              <a:rPr lang="ru-RU" sz="2400" b="1" i="1" dirty="0" err="1">
                <a:solidFill>
                  <a:srgbClr val="FFFF00"/>
                </a:solidFill>
              </a:rPr>
              <a:t>өтөт</a:t>
            </a:r>
            <a:r>
              <a:rPr lang="ru-RU" sz="2400" b="1" i="1" dirty="0">
                <a:solidFill>
                  <a:srgbClr val="FFFF00"/>
                </a:solidFill>
              </a:rPr>
              <a:t>.</a:t>
            </a:r>
            <a:endParaRPr lang="ru-RU" sz="2400" dirty="0"/>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4668233" cy="3368044"/>
          </a:xfrm>
          <a:prstGeom prst="rect">
            <a:avLst/>
          </a:prstGeom>
        </p:spPr>
      </p:pic>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657241"/>
            <a:ext cx="4668233" cy="3308955"/>
          </a:xfrm>
          <a:prstGeom prst="rect">
            <a:avLst/>
          </a:prstGeom>
        </p:spPr>
      </p:pic>
      <p:sp>
        <p:nvSpPr>
          <p:cNvPr id="6" name="Прямоугольник 5"/>
          <p:cNvSpPr/>
          <p:nvPr/>
        </p:nvSpPr>
        <p:spPr>
          <a:xfrm>
            <a:off x="7426122" y="659011"/>
            <a:ext cx="1486754" cy="646331"/>
          </a:xfrm>
          <a:prstGeom prst="rect">
            <a:avLst/>
          </a:prstGeom>
          <a:noFill/>
        </p:spPr>
        <p:txBody>
          <a:bodyPr wrap="none" lIns="91440" tIns="45720" rIns="91440" bIns="45720">
            <a:spAutoFit/>
          </a:bodyPr>
          <a:lstStyle/>
          <a:p>
            <a:pPr algn="ctr"/>
            <a:r>
              <a:rPr lang="ru-RU" sz="36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Египет</a:t>
            </a:r>
            <a:endParaRPr lang="ru-RU" sz="36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
        <p:nvSpPr>
          <p:cNvPr id="7" name="Прямоугольник 6"/>
          <p:cNvSpPr/>
          <p:nvPr/>
        </p:nvSpPr>
        <p:spPr>
          <a:xfrm>
            <a:off x="2483092" y="-85415"/>
            <a:ext cx="11629622" cy="707886"/>
          </a:xfrm>
          <a:prstGeom prst="rect">
            <a:avLst/>
          </a:prstGeom>
        </p:spPr>
        <p:txBody>
          <a:bodyPr wrap="square">
            <a:spAutoFit/>
          </a:bodyPr>
          <a:lstStyle/>
          <a:p>
            <a:pPr lvl="0" algn="ctr"/>
            <a:r>
              <a:rPr lang="ky-KG" sz="40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«Байыркы»жана«бүгүнкү»Египет</a:t>
            </a:r>
            <a:endParaRPr lang="ru-RU" sz="40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endParaRPr>
          </a:p>
        </p:txBody>
      </p:sp>
      <p:pic>
        <p:nvPicPr>
          <p:cNvPr id="8" name="Звук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0759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51669">
        <p15:prstTrans prst="origami"/>
      </p:transition>
    </mc:Choice>
    <mc:Fallback xmlns="">
      <p:transition spd="slow" advTm="516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wipe(down)">
                                      <p:cBhvr>
                                        <p:cTn id="39" dur="580">
                                          <p:stCondLst>
                                            <p:cond delay="0"/>
                                          </p:stCondLst>
                                        </p:cTn>
                                        <p:tgtEl>
                                          <p:spTgt spid="6">
                                            <p:txEl>
                                              <p:pRg st="0" end="0"/>
                                            </p:txEl>
                                          </p:spTgt>
                                        </p:tgtEl>
                                      </p:cBhvr>
                                    </p:animEffect>
                                    <p:anim calcmode="lin" valueType="num">
                                      <p:cBhvr>
                                        <p:cTn id="40"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xEl>
                                              <p:pRg st="0" end="0"/>
                                            </p:txEl>
                                          </p:spTgt>
                                        </p:tgtEl>
                                      </p:cBhvr>
                                      <p:to x="100000" y="60000"/>
                                    </p:animScale>
                                    <p:animScale>
                                      <p:cBhvr>
                                        <p:cTn id="46" dur="166" decel="50000">
                                          <p:stCondLst>
                                            <p:cond delay="676"/>
                                          </p:stCondLst>
                                        </p:cTn>
                                        <p:tgtEl>
                                          <p:spTgt spid="6">
                                            <p:txEl>
                                              <p:pRg st="0" end="0"/>
                                            </p:txEl>
                                          </p:spTgt>
                                        </p:tgtEl>
                                      </p:cBhvr>
                                      <p:to x="100000" y="100000"/>
                                    </p:animScale>
                                    <p:animScale>
                                      <p:cBhvr>
                                        <p:cTn id="47" dur="26">
                                          <p:stCondLst>
                                            <p:cond delay="1312"/>
                                          </p:stCondLst>
                                        </p:cTn>
                                        <p:tgtEl>
                                          <p:spTgt spid="6">
                                            <p:txEl>
                                              <p:pRg st="0" end="0"/>
                                            </p:txEl>
                                          </p:spTgt>
                                        </p:tgtEl>
                                      </p:cBhvr>
                                      <p:to x="100000" y="80000"/>
                                    </p:animScale>
                                    <p:animScale>
                                      <p:cBhvr>
                                        <p:cTn id="48" dur="166" decel="50000">
                                          <p:stCondLst>
                                            <p:cond delay="1338"/>
                                          </p:stCondLst>
                                        </p:cTn>
                                        <p:tgtEl>
                                          <p:spTgt spid="6">
                                            <p:txEl>
                                              <p:pRg st="0" end="0"/>
                                            </p:txEl>
                                          </p:spTgt>
                                        </p:tgtEl>
                                      </p:cBhvr>
                                      <p:to x="100000" y="100000"/>
                                    </p:animScale>
                                    <p:animScale>
                                      <p:cBhvr>
                                        <p:cTn id="49" dur="26">
                                          <p:stCondLst>
                                            <p:cond delay="1642"/>
                                          </p:stCondLst>
                                        </p:cTn>
                                        <p:tgtEl>
                                          <p:spTgt spid="6">
                                            <p:txEl>
                                              <p:pRg st="0" end="0"/>
                                            </p:txEl>
                                          </p:spTgt>
                                        </p:tgtEl>
                                      </p:cBhvr>
                                      <p:to x="100000" y="90000"/>
                                    </p:animScale>
                                    <p:animScale>
                                      <p:cBhvr>
                                        <p:cTn id="50" dur="166" decel="50000">
                                          <p:stCondLst>
                                            <p:cond delay="1668"/>
                                          </p:stCondLst>
                                        </p:cTn>
                                        <p:tgtEl>
                                          <p:spTgt spid="6">
                                            <p:txEl>
                                              <p:pRg st="0" end="0"/>
                                            </p:txEl>
                                          </p:spTgt>
                                        </p:tgtEl>
                                      </p:cBhvr>
                                      <p:to x="100000" y="100000"/>
                                    </p:animScale>
                                    <p:animScale>
                                      <p:cBhvr>
                                        <p:cTn id="51" dur="26">
                                          <p:stCondLst>
                                            <p:cond delay="1808"/>
                                          </p:stCondLst>
                                        </p:cTn>
                                        <p:tgtEl>
                                          <p:spTgt spid="6">
                                            <p:txEl>
                                              <p:pRg st="0" end="0"/>
                                            </p:txEl>
                                          </p:spTgt>
                                        </p:tgtEl>
                                      </p:cBhvr>
                                      <p:to x="100000" y="95000"/>
                                    </p:animScale>
                                    <p:animScale>
                                      <p:cBhvr>
                                        <p:cTn id="52" dur="166" decel="50000">
                                          <p:stCondLst>
                                            <p:cond delay="1834"/>
                                          </p:stCondLst>
                                        </p:cTn>
                                        <p:tgtEl>
                                          <p:spTgt spid="6">
                                            <p:txEl>
                                              <p:pRg st="0" end="0"/>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1" presetClass="entr" presetSubtype="0" fill="hold" grpId="0" nodeType="clickEffect">
                                  <p:stCondLst>
                                    <p:cond delay="0"/>
                                  </p:stCondLst>
                                  <p:iterate type="lt">
                                    <p:tmPct val="10000"/>
                                  </p:iterate>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3"/>
                                        </p:tgtEl>
                                        <p:attrNameLst>
                                          <p:attrName>ppt_y</p:attrName>
                                        </p:attrNameLst>
                                      </p:cBhvr>
                                      <p:tavLst>
                                        <p:tav tm="0">
                                          <p:val>
                                            <p:strVal val="#ppt_y"/>
                                          </p:val>
                                        </p:tav>
                                        <p:tav tm="100000">
                                          <p:val>
                                            <p:strVal val="#ppt_y"/>
                                          </p:val>
                                        </p:tav>
                                      </p:tavLst>
                                    </p:anim>
                                    <p:anim calcmode="lin" valueType="num">
                                      <p:cBhvr>
                                        <p:cTn id="5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8"/>
                </p:tgtEl>
              </p:cMediaNode>
            </p:audio>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8255"/>
            <a:ext cx="12192000" cy="6858000"/>
          </a:xfrm>
          <a:prstGeom prst="rect">
            <a:avLst/>
          </a:prstGeom>
        </p:spPr>
      </p:pic>
      <p:sp>
        <p:nvSpPr>
          <p:cNvPr id="4" name="Прямоугольник 3"/>
          <p:cNvSpPr/>
          <p:nvPr/>
        </p:nvSpPr>
        <p:spPr>
          <a:xfrm>
            <a:off x="873802" y="210280"/>
            <a:ext cx="10444398" cy="923330"/>
          </a:xfrm>
          <a:prstGeom prst="rect">
            <a:avLst/>
          </a:prstGeom>
          <a:noFill/>
        </p:spPr>
        <p:txBody>
          <a:bodyPr wrap="none" lIns="91440" tIns="45720" rIns="91440" bIns="45720">
            <a:spAutoFit/>
          </a:bodyPr>
          <a:lstStyle/>
          <a:p>
            <a:pPr algn="ctr"/>
            <a:r>
              <a:rPr lang="ky-KG" sz="5400" dirty="0">
                <a:ln w="0"/>
                <a:solidFill>
                  <a:schemeClr val="accent1">
                    <a:lumMod val="75000"/>
                  </a:schemeClr>
                </a:solidFill>
                <a:effectLst>
                  <a:outerShdw blurRad="38100" dist="25400" dir="5400000" algn="ctr" rotWithShape="0">
                    <a:srgbClr val="6E747A">
                      <a:alpha val="43000"/>
                    </a:srgbClr>
                  </a:outerShdw>
                </a:effectLst>
                <a:latin typeface="+mj-lt"/>
                <a:cs typeface="Aparajita" panose="020B0604020202020204" pitchFamily="34" charset="0"/>
              </a:rPr>
              <a:t>Байыркы Египеттин архитектурасы</a:t>
            </a:r>
            <a:endParaRPr lang="ru-RU" sz="5400" b="1" cap="none" spc="0" dirty="0">
              <a:ln w="22225">
                <a:solidFill>
                  <a:schemeClr val="accent2"/>
                </a:solidFill>
                <a:prstDash val="solid"/>
              </a:ln>
              <a:solidFill>
                <a:schemeClr val="accent1">
                  <a:lumMod val="75000"/>
                </a:schemeClr>
              </a:solidFill>
              <a:effectLst/>
              <a:latin typeface="+mj-lt"/>
              <a:cs typeface="Aparajita" panose="020B0604020202020204" pitchFamily="34" charset="0"/>
            </a:endParaRPr>
          </a:p>
        </p:txBody>
      </p:sp>
      <p:sp>
        <p:nvSpPr>
          <p:cNvPr id="5" name="Прямоугольник 4"/>
          <p:cNvSpPr/>
          <p:nvPr/>
        </p:nvSpPr>
        <p:spPr>
          <a:xfrm>
            <a:off x="1359181" y="1133610"/>
            <a:ext cx="10174517" cy="3170099"/>
          </a:xfrm>
          <a:prstGeom prst="rect">
            <a:avLst/>
          </a:prstGeom>
          <a:noFill/>
        </p:spPr>
        <p:txBody>
          <a:bodyPr wrap="none" lIns="91440" tIns="45720" rIns="91440" bIns="45720">
            <a:spAutoFit/>
          </a:bodyPr>
          <a:lstStyle/>
          <a:p>
            <a:pPr algn="ctr"/>
            <a:r>
              <a:rPr lang="ky-KG" sz="4000" b="1" cap="none" spc="0" dirty="0">
                <a:ln w="12700">
                  <a:solidFill>
                    <a:schemeClr val="accent1"/>
                  </a:solidFill>
                  <a:prstDash val="solid"/>
                </a:ln>
                <a:solidFill>
                  <a:srgbClr val="FF0000"/>
                </a:solidFill>
                <a:effectLst>
                  <a:outerShdw dist="38100" dir="2640000" algn="bl" rotWithShape="0">
                    <a:schemeClr val="accent1"/>
                  </a:outerShdw>
                </a:effectLst>
              </a:rPr>
              <a:t>Архитектуранын оболку тарыхы</a:t>
            </a:r>
          </a:p>
          <a:p>
            <a:pPr algn="ctr"/>
            <a:r>
              <a:rPr lang="ky-KG" sz="4000" b="1" dirty="0">
                <a:ln w="12700">
                  <a:solidFill>
                    <a:schemeClr val="accent1"/>
                  </a:solidFill>
                  <a:prstDash val="solid"/>
                </a:ln>
                <a:solidFill>
                  <a:srgbClr val="FF0000"/>
                </a:solidFill>
                <a:effectLst>
                  <a:outerShdw dist="38100" dir="2640000" algn="bl" rotWithShape="0">
                    <a:schemeClr val="accent1"/>
                  </a:outerShdw>
                </a:effectLst>
              </a:rPr>
              <a:t>Египетте башталат.Байыркы Египеттеги </a:t>
            </a:r>
          </a:p>
          <a:p>
            <a:pPr algn="ctr"/>
            <a:r>
              <a:rPr lang="ky-KG" sz="4000" b="1" dirty="0">
                <a:ln w="12700">
                  <a:solidFill>
                    <a:schemeClr val="accent1"/>
                  </a:solidFill>
                  <a:prstDash val="solid"/>
                </a:ln>
                <a:solidFill>
                  <a:srgbClr val="FF0000"/>
                </a:solidFill>
                <a:effectLst>
                  <a:outerShdw dist="38100" dir="2640000" algn="bl" rotWithShape="0">
                    <a:schemeClr val="accent1"/>
                  </a:outerShdw>
                </a:effectLst>
              </a:rPr>
              <a:t>а</a:t>
            </a:r>
            <a:r>
              <a:rPr lang="ky-KG" sz="4000" b="1" cap="none" spc="0" dirty="0">
                <a:ln w="12700">
                  <a:solidFill>
                    <a:schemeClr val="accent1"/>
                  </a:solidFill>
                  <a:prstDash val="solid"/>
                </a:ln>
                <a:solidFill>
                  <a:srgbClr val="FF0000"/>
                </a:solidFill>
                <a:effectLst>
                  <a:outerShdw dist="38100" dir="2640000" algn="bl" rotWithShape="0">
                    <a:schemeClr val="accent1"/>
                  </a:outerShdw>
                </a:effectLst>
              </a:rPr>
              <a:t>рхеологиялык табылгалардын так датасын </a:t>
            </a:r>
          </a:p>
          <a:p>
            <a:pPr algn="ctr"/>
            <a:r>
              <a:rPr lang="ky-KG" sz="4000" b="1" dirty="0">
                <a:ln w="12700">
                  <a:solidFill>
                    <a:schemeClr val="accent1"/>
                  </a:solidFill>
                  <a:prstDash val="solid"/>
                </a:ln>
                <a:solidFill>
                  <a:srgbClr val="FF0000"/>
                </a:solidFill>
                <a:effectLst>
                  <a:outerShdw dist="38100" dir="2640000" algn="bl" rotWithShape="0">
                    <a:schemeClr val="accent1"/>
                  </a:outerShdw>
                </a:effectLst>
              </a:rPr>
              <a:t>даана көргөзбөстөн,алардын мезгилин</a:t>
            </a:r>
          </a:p>
          <a:p>
            <a:pPr algn="ctr"/>
            <a:r>
              <a:rPr lang="ky-KG" sz="4000" b="1" dirty="0">
                <a:ln w="12700">
                  <a:solidFill>
                    <a:schemeClr val="accent1"/>
                  </a:solidFill>
                  <a:prstDash val="solid"/>
                </a:ln>
                <a:solidFill>
                  <a:srgbClr val="FF0000"/>
                </a:solidFill>
                <a:effectLst>
                  <a:outerShdw dist="38100" dir="2640000" algn="bl" rotWithShape="0">
                    <a:schemeClr val="accent1"/>
                  </a:outerShdw>
                </a:effectLst>
              </a:rPr>
              <a:t>д</a:t>
            </a:r>
            <a:r>
              <a:rPr lang="ky-KG" sz="4000" b="1" cap="none" spc="0" dirty="0">
                <a:ln w="12700">
                  <a:solidFill>
                    <a:schemeClr val="accent1"/>
                  </a:solidFill>
                  <a:prstDash val="solid"/>
                </a:ln>
                <a:solidFill>
                  <a:srgbClr val="FF0000"/>
                </a:solidFill>
                <a:effectLst>
                  <a:outerShdw dist="38100" dir="2640000" algn="bl" rotWithShape="0">
                    <a:schemeClr val="accent1"/>
                  </a:outerShdw>
                </a:effectLst>
              </a:rPr>
              <a:t>инастиялар аркылуу жорумдашат</a:t>
            </a:r>
            <a:r>
              <a:rPr lang="ru-RU"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ky-KG"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997909"/>
            <a:ext cx="5250773" cy="2860091"/>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4691" y="3995932"/>
            <a:ext cx="4447309" cy="2860829"/>
          </a:xfrm>
          <a:prstGeom prst="rect">
            <a:avLst/>
          </a:prstGeom>
        </p:spPr>
      </p:pic>
      <p:pic>
        <p:nvPicPr>
          <p:cNvPr id="3" name="Звук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38343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3319">
        <p15:prstTrans prst="fracture"/>
      </p:transition>
    </mc:Choice>
    <mc:Fallback xmlns="">
      <p:transition spd="slow" advTm="233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8" presetClass="entr" presetSubtype="0" accel="50000" fill="hold" grpId="0" nodeType="clickEffect">
                                  <p:stCondLst>
                                    <p:cond delay="0"/>
                                  </p:stCondLst>
                                  <p:iterate type="lt">
                                    <p:tmPct val="50000"/>
                                  </p:iterate>
                                  <p:childTnLst>
                                    <p:set>
                                      <p:cBhvr>
                                        <p:cTn id="10" dur="1" fill="hold">
                                          <p:stCondLst>
                                            <p:cond delay="0"/>
                                          </p:stCondLst>
                                        </p:cTn>
                                        <p:tgtEl>
                                          <p:spTgt spid="4"/>
                                        </p:tgtEl>
                                        <p:attrNameLst>
                                          <p:attrName>style.visibility</p:attrName>
                                        </p:attrNameLst>
                                      </p:cBhvr>
                                      <p:to>
                                        <p:strVal val="visible"/>
                                      </p:to>
                                    </p:set>
                                    <p:set>
                                      <p:cBhvr>
                                        <p:cTn id="11" dur="455" fill="hold">
                                          <p:stCondLst>
                                            <p:cond delay="0"/>
                                          </p:stCondLst>
                                        </p:cTn>
                                        <p:tgtEl>
                                          <p:spTgt spid="4"/>
                                        </p:tgtEl>
                                        <p:attrNameLst>
                                          <p:attrName>style.rotation</p:attrName>
                                        </p:attrNameLst>
                                      </p:cBhvr>
                                      <p:to>
                                        <p:strVal val="-45.0"/>
                                      </p:to>
                                    </p:set>
                                    <p:anim calcmode="lin" valueType="num">
                                      <p:cBhvr>
                                        <p:cTn id="12"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3"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4"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5"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anim calcmode="lin" valueType="num">
                                      <p:cBhvr>
                                        <p:cTn id="26" dur="2000" fill="hold"/>
                                        <p:tgtEl>
                                          <p:spTgt spid="8"/>
                                        </p:tgtEl>
                                        <p:attrNameLst>
                                          <p:attrName>ppt_w</p:attrName>
                                        </p:attrNameLst>
                                      </p:cBhvr>
                                      <p:tavLst>
                                        <p:tav tm="0" fmla="#ppt_w*sin(2.5*pi*$)">
                                          <p:val>
                                            <p:fltVal val="0"/>
                                          </p:val>
                                        </p:tav>
                                        <p:tav tm="100000">
                                          <p:val>
                                            <p:fltVal val="1"/>
                                          </p:val>
                                        </p:tav>
                                      </p:tavLst>
                                    </p:anim>
                                    <p:anim calcmode="lin" valueType="num">
                                      <p:cBhvr>
                                        <p:cTn id="27"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nodeType="clickEffect">
                                  <p:stCondLst>
                                    <p:cond delay="0"/>
                                  </p:stCondLst>
                                  <p:iterate type="lt">
                                    <p:tmPct val="10000"/>
                                  </p:iterate>
                                  <p:childTnLst>
                                    <p:set>
                                      <p:cBhvr>
                                        <p:cTn id="31" dur="1" fill="hold">
                                          <p:stCondLst>
                                            <p:cond delay="0"/>
                                          </p:stCondLst>
                                        </p:cTn>
                                        <p:tgtEl>
                                          <p:spTgt spid="5">
                                            <p:txEl>
                                              <p:pRg st="0" end="0"/>
                                            </p:txEl>
                                          </p:spTgt>
                                        </p:tgtEl>
                                        <p:attrNameLst>
                                          <p:attrName>style.visibility</p:attrName>
                                        </p:attrNameLst>
                                      </p:cBhvr>
                                      <p:to>
                                        <p:strVal val="visible"/>
                                      </p:to>
                                    </p:set>
                                    <p:anim calcmode="lin" valueType="num">
                                      <p:cBhvr>
                                        <p:cTn id="32"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34"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5">
                                            <p:txEl>
                                              <p:pRg st="0" end="0"/>
                                            </p:txEl>
                                          </p:spTgt>
                                        </p:tgtEl>
                                      </p:cBhvr>
                                    </p:animEffect>
                                  </p:childTnLst>
                                </p:cTn>
                              </p:par>
                              <p:par>
                                <p:cTn id="37" presetID="41" presetClass="entr" presetSubtype="0" fill="hold" nodeType="withEffect">
                                  <p:stCondLst>
                                    <p:cond delay="0"/>
                                  </p:stCondLst>
                                  <p:iterate type="lt">
                                    <p:tmPct val="10000"/>
                                  </p:iterate>
                                  <p:childTnLst>
                                    <p:set>
                                      <p:cBhvr>
                                        <p:cTn id="38" dur="1" fill="hold">
                                          <p:stCondLst>
                                            <p:cond delay="0"/>
                                          </p:stCondLst>
                                        </p:cTn>
                                        <p:tgtEl>
                                          <p:spTgt spid="5">
                                            <p:txEl>
                                              <p:pRg st="1" end="1"/>
                                            </p:txEl>
                                          </p:spTgt>
                                        </p:tgtEl>
                                        <p:attrNameLst>
                                          <p:attrName>style.visibility</p:attrName>
                                        </p:attrNameLst>
                                      </p:cBhvr>
                                      <p:to>
                                        <p:strVal val="visible"/>
                                      </p:to>
                                    </p:set>
                                    <p:anim calcmode="lin" valueType="num">
                                      <p:cBhvr>
                                        <p:cTn id="39" dur="500" fill="hold"/>
                                        <p:tgtEl>
                                          <p:spTgt spid="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41" dur="500" fill="hold"/>
                                        <p:tgtEl>
                                          <p:spTgt spid="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
                                            <p:txEl>
                                              <p:pRg st="1" end="1"/>
                                            </p:txEl>
                                          </p:spTgt>
                                        </p:tgtEl>
                                      </p:cBhvr>
                                    </p:animEffect>
                                  </p:childTnLst>
                                </p:cTn>
                              </p:par>
                              <p:par>
                                <p:cTn id="44" presetID="41" presetClass="entr" presetSubtype="0" fill="hold" nodeType="withEffect">
                                  <p:stCondLst>
                                    <p:cond delay="0"/>
                                  </p:stCondLst>
                                  <p:iterate type="lt">
                                    <p:tmPct val="10000"/>
                                  </p:iterate>
                                  <p:childTnLst>
                                    <p:set>
                                      <p:cBhvr>
                                        <p:cTn id="45" dur="1" fill="hold">
                                          <p:stCondLst>
                                            <p:cond delay="0"/>
                                          </p:stCondLst>
                                        </p:cTn>
                                        <p:tgtEl>
                                          <p:spTgt spid="5">
                                            <p:txEl>
                                              <p:pRg st="2" end="2"/>
                                            </p:txEl>
                                          </p:spTgt>
                                        </p:tgtEl>
                                        <p:attrNameLst>
                                          <p:attrName>style.visibility</p:attrName>
                                        </p:attrNameLst>
                                      </p:cBhvr>
                                      <p:to>
                                        <p:strVal val="visible"/>
                                      </p:to>
                                    </p:set>
                                    <p:anim calcmode="lin" valueType="num">
                                      <p:cBhvr>
                                        <p:cTn id="46" dur="500" fill="hold"/>
                                        <p:tgtEl>
                                          <p:spTgt spid="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5">
                                            <p:txEl>
                                              <p:pRg st="2" end="2"/>
                                            </p:txEl>
                                          </p:spTgt>
                                        </p:tgtEl>
                                        <p:attrNameLst>
                                          <p:attrName>ppt_y</p:attrName>
                                        </p:attrNameLst>
                                      </p:cBhvr>
                                      <p:tavLst>
                                        <p:tav tm="0">
                                          <p:val>
                                            <p:strVal val="#ppt_y"/>
                                          </p:val>
                                        </p:tav>
                                        <p:tav tm="100000">
                                          <p:val>
                                            <p:strVal val="#ppt_y"/>
                                          </p:val>
                                        </p:tav>
                                      </p:tavLst>
                                    </p:anim>
                                    <p:anim calcmode="lin" valueType="num">
                                      <p:cBhvr>
                                        <p:cTn id="48" dur="500" fill="hold"/>
                                        <p:tgtEl>
                                          <p:spTgt spid="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5">
                                            <p:txEl>
                                              <p:pRg st="2" end="2"/>
                                            </p:txEl>
                                          </p:spTgt>
                                        </p:tgtEl>
                                      </p:cBhvr>
                                    </p:animEffect>
                                  </p:childTnLst>
                                </p:cTn>
                              </p:par>
                              <p:par>
                                <p:cTn id="51" presetID="41" presetClass="entr" presetSubtype="0" fill="hold" nodeType="withEffect">
                                  <p:stCondLst>
                                    <p:cond delay="0"/>
                                  </p:stCondLst>
                                  <p:iterate type="lt">
                                    <p:tmPct val="10000"/>
                                  </p:iterate>
                                  <p:childTnLst>
                                    <p:set>
                                      <p:cBhvr>
                                        <p:cTn id="52" dur="1" fill="hold">
                                          <p:stCondLst>
                                            <p:cond delay="0"/>
                                          </p:stCondLst>
                                        </p:cTn>
                                        <p:tgtEl>
                                          <p:spTgt spid="5">
                                            <p:txEl>
                                              <p:pRg st="3" end="3"/>
                                            </p:txEl>
                                          </p:spTgt>
                                        </p:tgtEl>
                                        <p:attrNameLst>
                                          <p:attrName>style.visibility</p:attrName>
                                        </p:attrNameLst>
                                      </p:cBhvr>
                                      <p:to>
                                        <p:strVal val="visible"/>
                                      </p:to>
                                    </p:set>
                                    <p:anim calcmode="lin" valueType="num">
                                      <p:cBhvr>
                                        <p:cTn id="53" dur="500" fill="hold"/>
                                        <p:tgtEl>
                                          <p:spTgt spid="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5">
                                            <p:txEl>
                                              <p:pRg st="3" end="3"/>
                                            </p:txEl>
                                          </p:spTgt>
                                        </p:tgtEl>
                                        <p:attrNameLst>
                                          <p:attrName>ppt_y</p:attrName>
                                        </p:attrNameLst>
                                      </p:cBhvr>
                                      <p:tavLst>
                                        <p:tav tm="0">
                                          <p:val>
                                            <p:strVal val="#ppt_y"/>
                                          </p:val>
                                        </p:tav>
                                        <p:tav tm="100000">
                                          <p:val>
                                            <p:strVal val="#ppt_y"/>
                                          </p:val>
                                        </p:tav>
                                      </p:tavLst>
                                    </p:anim>
                                    <p:anim calcmode="lin" valueType="num">
                                      <p:cBhvr>
                                        <p:cTn id="55" dur="500" fill="hold"/>
                                        <p:tgtEl>
                                          <p:spTgt spid="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5">
                                            <p:txEl>
                                              <p:pRg st="3" end="3"/>
                                            </p:txEl>
                                          </p:spTgt>
                                        </p:tgtEl>
                                      </p:cBhvr>
                                    </p:animEffect>
                                  </p:childTnLst>
                                </p:cTn>
                              </p:par>
                              <p:par>
                                <p:cTn id="58" presetID="41" presetClass="entr" presetSubtype="0" fill="hold" nodeType="withEffect">
                                  <p:stCondLst>
                                    <p:cond delay="0"/>
                                  </p:stCondLst>
                                  <p:iterate type="lt">
                                    <p:tmPct val="10000"/>
                                  </p:iterate>
                                  <p:childTnLst>
                                    <p:set>
                                      <p:cBhvr>
                                        <p:cTn id="59" dur="1" fill="hold">
                                          <p:stCondLst>
                                            <p:cond delay="0"/>
                                          </p:stCondLst>
                                        </p:cTn>
                                        <p:tgtEl>
                                          <p:spTgt spid="5">
                                            <p:txEl>
                                              <p:pRg st="4" end="4"/>
                                            </p:txEl>
                                          </p:spTgt>
                                        </p:tgtEl>
                                        <p:attrNameLst>
                                          <p:attrName>style.visibility</p:attrName>
                                        </p:attrNameLst>
                                      </p:cBhvr>
                                      <p:to>
                                        <p:strVal val="visible"/>
                                      </p:to>
                                    </p:set>
                                    <p:anim calcmode="lin" valueType="num">
                                      <p:cBhvr>
                                        <p:cTn id="60" dur="500" fill="hold"/>
                                        <p:tgtEl>
                                          <p:spTgt spid="5">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5">
                                            <p:txEl>
                                              <p:pRg st="4" end="4"/>
                                            </p:txEl>
                                          </p:spTgt>
                                        </p:tgtEl>
                                        <p:attrNameLst>
                                          <p:attrName>ppt_y</p:attrName>
                                        </p:attrNameLst>
                                      </p:cBhvr>
                                      <p:tavLst>
                                        <p:tav tm="0">
                                          <p:val>
                                            <p:strVal val="#ppt_y"/>
                                          </p:val>
                                        </p:tav>
                                        <p:tav tm="100000">
                                          <p:val>
                                            <p:strVal val="#ppt_y"/>
                                          </p:val>
                                        </p:tav>
                                      </p:tavLst>
                                    </p:anim>
                                    <p:anim calcmode="lin" valueType="num">
                                      <p:cBhvr>
                                        <p:cTn id="62" dur="500" fill="hold"/>
                                        <p:tgtEl>
                                          <p:spTgt spid="5">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5">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Прямоугольник 2"/>
          <p:cNvSpPr/>
          <p:nvPr/>
        </p:nvSpPr>
        <p:spPr>
          <a:xfrm>
            <a:off x="1544414" y="0"/>
            <a:ext cx="8742971" cy="769441"/>
          </a:xfrm>
          <a:prstGeom prst="rect">
            <a:avLst/>
          </a:prstGeom>
          <a:noFill/>
        </p:spPr>
        <p:txBody>
          <a:bodyPr wrap="none" lIns="91440" tIns="45720" rIns="91440" bIns="45720">
            <a:spAutoFit/>
          </a:bodyPr>
          <a:lstStyle/>
          <a:p>
            <a:pPr algn="ctr"/>
            <a:r>
              <a:rPr lang="ky-KG" sz="4400" b="1" dirty="0">
                <a:ln w="12700">
                  <a:solidFill>
                    <a:schemeClr val="accent5"/>
                  </a:solidFill>
                  <a:prstDash val="solid"/>
                </a:ln>
                <a:solidFill>
                  <a:srgbClr val="FF0000"/>
                </a:solidFill>
              </a:rPr>
              <a:t>Байыркы Египеттеги пирамидалар</a:t>
            </a:r>
            <a:endParaRPr lang="ru-RU" sz="4400" b="1" cap="none" spc="0" dirty="0">
              <a:ln w="12700">
                <a:solidFill>
                  <a:schemeClr val="accent5"/>
                </a:solidFill>
                <a:prstDash val="solid"/>
              </a:ln>
              <a:solidFill>
                <a:srgbClr val="FF0000"/>
              </a:solidFill>
              <a:effectLst/>
            </a:endParaRPr>
          </a:p>
        </p:txBody>
      </p:sp>
      <p:sp>
        <p:nvSpPr>
          <p:cNvPr id="5" name="TextBox 4"/>
          <p:cNvSpPr txBox="1"/>
          <p:nvPr/>
        </p:nvSpPr>
        <p:spPr>
          <a:xfrm>
            <a:off x="1519707" y="1764406"/>
            <a:ext cx="9556124" cy="4031873"/>
          </a:xfrm>
          <a:prstGeom prst="rect">
            <a:avLst/>
          </a:prstGeom>
          <a:noFill/>
        </p:spPr>
        <p:txBody>
          <a:bodyPr wrap="square" rtlCol="0">
            <a:spAutoFit/>
          </a:bodyPr>
          <a:lstStyle/>
          <a:p>
            <a:pPr algn="ctr"/>
            <a:r>
              <a:rPr lang="ky-KG" sz="3200" b="1" dirty="0">
                <a:solidFill>
                  <a:srgbClr val="002060"/>
                </a:solidFill>
                <a:latin typeface="Times New Roman" pitchFamily="18" charset="0"/>
                <a:cs typeface="Times New Roman" pitchFamily="18" charset="0"/>
              </a:rPr>
              <a:t>Байыркы Египет пирамидалары  падышалардын өздөрүнө арнап тургузган күмбөздөрү жана көрүстөндорү болгон.Эң алгкачкы пирамиданы фараон Жосер курдурган.Анын б.з.ч 2267-2648-жылы курдурган тепкич,тепкич болгон пирамидасы азыркы күнгө чейин  Египеттин  керемети болуп саналат. Сахара аймагында жайгашкан</a:t>
            </a:r>
            <a:endParaRPr lang="ru-RU" sz="3200" b="1" dirty="0">
              <a:solidFill>
                <a:srgbClr val="002060"/>
              </a:solidFill>
              <a:latin typeface="Times New Roman" pitchFamily="18" charset="0"/>
              <a:cs typeface="Times New Roman" pitchFamily="18" charset="0"/>
            </a:endParaRPr>
          </a:p>
        </p:txBody>
      </p:sp>
      <p:pic>
        <p:nvPicPr>
          <p:cNvPr id="4" name="Звук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5326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3311">
        <p15:prstTrans prst="curtains"/>
      </p:transition>
    </mc:Choice>
    <mc:Fallback xmlns="">
      <p:transition spd="slow" advTm="333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9"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2" dur="5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9272" y="3774762"/>
            <a:ext cx="5622728" cy="3158836"/>
          </a:xfrm>
          <a:prstGeom prst="rect">
            <a:avLst/>
          </a:prstGeom>
        </p:spPr>
      </p:pic>
      <p:sp>
        <p:nvSpPr>
          <p:cNvPr id="4" name="Прямоугольник 3"/>
          <p:cNvSpPr/>
          <p:nvPr/>
        </p:nvSpPr>
        <p:spPr>
          <a:xfrm>
            <a:off x="2436248" y="0"/>
            <a:ext cx="7319504" cy="923330"/>
          </a:xfrm>
          <a:prstGeom prst="rect">
            <a:avLst/>
          </a:prstGeom>
          <a:noFill/>
        </p:spPr>
        <p:txBody>
          <a:bodyPr wrap="none" lIns="91440" tIns="45720" rIns="91440" bIns="45720">
            <a:spAutoFit/>
          </a:bodyPr>
          <a:lstStyle/>
          <a:p>
            <a:pPr algn="ctr"/>
            <a:r>
              <a:rPr lang="ky-KG"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Жосердин пирамидасы</a:t>
            </a:r>
            <a:endParaRPr lang="ru-RU"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5" name="Прямоугольник 4"/>
          <p:cNvSpPr/>
          <p:nvPr/>
        </p:nvSpPr>
        <p:spPr>
          <a:xfrm>
            <a:off x="0" y="693932"/>
            <a:ext cx="7487563" cy="3539430"/>
          </a:xfrm>
          <a:prstGeom prst="rect">
            <a:avLst/>
          </a:prstGeom>
          <a:noFill/>
        </p:spPr>
        <p:txBody>
          <a:bodyPr wrap="none" lIns="91440" tIns="45720" rIns="91440" bIns="45720">
            <a:spAutoFit/>
          </a:bodyPr>
          <a:lstStyle/>
          <a:p>
            <a:pPr algn="ctr"/>
            <a:r>
              <a:rPr lang="ky-KG" sz="2800" b="1" cap="none" spc="0" dirty="0">
                <a:ln w="12700">
                  <a:solidFill>
                    <a:schemeClr val="accent5"/>
                  </a:solidFill>
                  <a:prstDash val="solid"/>
                </a:ln>
                <a:solidFill>
                  <a:srgbClr val="FFFF00"/>
                </a:solidFill>
                <a:effectLst/>
              </a:rPr>
              <a:t>Дүйнөдөгү эң алгачкы пирамиданы</a:t>
            </a:r>
          </a:p>
          <a:p>
            <a:pPr algn="ctr"/>
            <a:r>
              <a:rPr lang="ky-KG" sz="2800" b="1" dirty="0">
                <a:ln w="12700">
                  <a:solidFill>
                    <a:schemeClr val="accent5"/>
                  </a:solidFill>
                  <a:prstDash val="solid"/>
                </a:ln>
                <a:solidFill>
                  <a:srgbClr val="FFFF00"/>
                </a:solidFill>
              </a:rPr>
              <a:t>Байыркы падышачылык доорунда</a:t>
            </a:r>
          </a:p>
          <a:p>
            <a:pPr algn="ctr"/>
            <a:r>
              <a:rPr lang="en-US" sz="2800" b="1" cap="none" spc="0" dirty="0">
                <a:ln w="12700">
                  <a:solidFill>
                    <a:schemeClr val="accent5"/>
                  </a:solidFill>
                  <a:prstDash val="solid"/>
                </a:ln>
                <a:solidFill>
                  <a:srgbClr val="FFFF00"/>
                </a:solidFill>
                <a:effectLst/>
              </a:rPr>
              <a:t>III </a:t>
            </a:r>
            <a:r>
              <a:rPr lang="ky-KG" sz="2800" b="1" cap="none" spc="0" dirty="0">
                <a:ln w="12700">
                  <a:solidFill>
                    <a:schemeClr val="accent5"/>
                  </a:solidFill>
                  <a:prstDash val="solid"/>
                </a:ln>
                <a:solidFill>
                  <a:srgbClr val="FFFF00"/>
                </a:solidFill>
                <a:effectLst/>
              </a:rPr>
              <a:t>династиянын фараону Жосер курдурган.</a:t>
            </a:r>
          </a:p>
          <a:p>
            <a:pPr algn="ctr"/>
            <a:r>
              <a:rPr lang="ky-KG" sz="2800" b="1" dirty="0">
                <a:ln w="12700">
                  <a:solidFill>
                    <a:schemeClr val="accent5"/>
                  </a:solidFill>
                  <a:prstDash val="solid"/>
                </a:ln>
                <a:solidFill>
                  <a:srgbClr val="FFFF00"/>
                </a:solidFill>
              </a:rPr>
              <a:t>архитекторлордун атасы катары даңазаланган</a:t>
            </a:r>
          </a:p>
          <a:p>
            <a:pPr algn="ctr"/>
            <a:r>
              <a:rPr lang="ky-KG" sz="2800" b="1" dirty="0">
                <a:ln w="12700">
                  <a:solidFill>
                    <a:schemeClr val="accent5"/>
                  </a:solidFill>
                  <a:prstDash val="solid"/>
                </a:ln>
                <a:solidFill>
                  <a:srgbClr val="FFFF00"/>
                </a:solidFill>
              </a:rPr>
              <a:t>у</a:t>
            </a:r>
            <a:r>
              <a:rPr lang="ky-KG" sz="2800" b="1" cap="none" spc="0" dirty="0">
                <a:ln w="12700">
                  <a:solidFill>
                    <a:schemeClr val="accent5"/>
                  </a:solidFill>
                  <a:prstDash val="solid"/>
                </a:ln>
                <a:solidFill>
                  <a:srgbClr val="FFFF00"/>
                </a:solidFill>
                <a:effectLst/>
              </a:rPr>
              <a:t>ста-Имхотеп тарабынан долбоорлонуп </a:t>
            </a:r>
          </a:p>
          <a:p>
            <a:pPr algn="ctr"/>
            <a:r>
              <a:rPr lang="ky-KG" sz="2800" b="1" dirty="0">
                <a:ln w="12700">
                  <a:solidFill>
                    <a:schemeClr val="accent5"/>
                  </a:solidFill>
                  <a:prstDash val="solid"/>
                </a:ln>
                <a:solidFill>
                  <a:srgbClr val="FFFF00"/>
                </a:solidFill>
              </a:rPr>
              <a:t>курулган бул имарат кийинки фараондорун</a:t>
            </a:r>
          </a:p>
          <a:p>
            <a:pPr algn="ctr"/>
            <a:r>
              <a:rPr lang="ky-KG" sz="2800" b="1" dirty="0">
                <a:ln w="12700">
                  <a:solidFill>
                    <a:schemeClr val="accent5"/>
                  </a:solidFill>
                  <a:prstDash val="solid"/>
                </a:ln>
                <a:solidFill>
                  <a:srgbClr val="FFFF00"/>
                </a:solidFill>
              </a:rPr>
              <a:t>м</a:t>
            </a:r>
            <a:r>
              <a:rPr lang="ky-KG" sz="2800" b="1" cap="none" spc="0" dirty="0">
                <a:ln w="12700">
                  <a:solidFill>
                    <a:schemeClr val="accent5"/>
                  </a:solidFill>
                  <a:prstDash val="solid"/>
                </a:ln>
                <a:solidFill>
                  <a:srgbClr val="FFFF00"/>
                </a:solidFill>
                <a:effectLst/>
              </a:rPr>
              <a:t>ындан да мыкты имарат курдуруусуна </a:t>
            </a:r>
          </a:p>
          <a:p>
            <a:pPr algn="ctr"/>
            <a:r>
              <a:rPr lang="ky-KG" sz="2800" b="1" dirty="0">
                <a:ln w="12700">
                  <a:solidFill>
                    <a:schemeClr val="accent5"/>
                  </a:solidFill>
                  <a:prstDash val="solid"/>
                </a:ln>
                <a:solidFill>
                  <a:srgbClr val="FFFF00"/>
                </a:solidFill>
              </a:rPr>
              <a:t>шыктандырган.</a:t>
            </a:r>
            <a:endParaRPr lang="ru-RU" sz="2800" b="1" cap="none" spc="0" dirty="0">
              <a:ln w="12700">
                <a:solidFill>
                  <a:schemeClr val="accent5"/>
                </a:solidFill>
                <a:prstDash val="solid"/>
              </a:ln>
              <a:solidFill>
                <a:srgbClr val="FFFF00"/>
              </a:solidFill>
              <a:effectLst/>
            </a:endParaRPr>
          </a:p>
        </p:txBody>
      </p:sp>
      <p:pic>
        <p:nvPicPr>
          <p:cNvPr id="6" name="Звук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318063191"/>
      </p:ext>
    </p:extLst>
  </p:cSld>
  <p:clrMapOvr>
    <a:masterClrMapping/>
  </p:clrMapOvr>
  <mc:AlternateContent xmlns:mc="http://schemas.openxmlformats.org/markup-compatibility/2006" xmlns:p14="http://schemas.microsoft.com/office/powerpoint/2010/main">
    <mc:Choice Requires="p14">
      <p:transition spd="slow" p14:dur="3900" advTm="26457">
        <p14:glitter pattern="hexagon"/>
      </p:transition>
    </mc:Choice>
    <mc:Fallback xmlns="">
      <p:transition spd="slow" advTm="264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2000"/>
                                        <p:tgtEl>
                                          <p:spTgt spid="4">
                                            <p:txEl>
                                              <p:pRg st="0" end="0"/>
                                            </p:txEl>
                                          </p:spTgt>
                                        </p:tgtEl>
                                      </p:cBhvr>
                                    </p:animEffect>
                                    <p:anim calcmode="lin" valueType="num">
                                      <p:cBhvr>
                                        <p:cTn id="12"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nodeType="clickEffect">
                                  <p:stCondLst>
                                    <p:cond delay="0"/>
                                  </p:stCondLst>
                                  <p:iterate type="lt">
                                    <p:tmPct val="10000"/>
                                  </p:iterate>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p:cTn id="18"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xEl>
                                              <p:pRg st="0" end="0"/>
                                            </p:txEl>
                                          </p:spTgt>
                                        </p:tgtEl>
                                      </p:cBhvr>
                                    </p:animEffect>
                                  </p:childTnLst>
                                </p:cTn>
                              </p:par>
                              <p:par>
                                <p:cTn id="23" presetID="41" presetClass="entr" presetSubtype="0" fill="hold" nodeType="withEffect">
                                  <p:stCondLst>
                                    <p:cond delay="0"/>
                                  </p:stCondLst>
                                  <p:iterate type="lt">
                                    <p:tmPct val="10000"/>
                                  </p:iterate>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p:cTn id="25" dur="500" fill="hold"/>
                                        <p:tgtEl>
                                          <p:spTgt spid="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27" dur="500" fill="hold"/>
                                        <p:tgtEl>
                                          <p:spTgt spid="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xEl>
                                              <p:pRg st="1" end="1"/>
                                            </p:txEl>
                                          </p:spTgt>
                                        </p:tgtEl>
                                      </p:cBhvr>
                                    </p:animEffect>
                                  </p:childTnLst>
                                </p:cTn>
                              </p:par>
                              <p:par>
                                <p:cTn id="30" presetID="41" presetClass="entr" presetSubtype="0" fill="hold" nodeType="withEffect">
                                  <p:stCondLst>
                                    <p:cond delay="0"/>
                                  </p:stCondLst>
                                  <p:iterate type="lt">
                                    <p:tmPct val="10000"/>
                                  </p:iterate>
                                  <p:childTnLst>
                                    <p:set>
                                      <p:cBhvr>
                                        <p:cTn id="31" dur="1" fill="hold">
                                          <p:stCondLst>
                                            <p:cond delay="0"/>
                                          </p:stCondLst>
                                        </p:cTn>
                                        <p:tgtEl>
                                          <p:spTgt spid="5">
                                            <p:txEl>
                                              <p:pRg st="2" end="2"/>
                                            </p:txEl>
                                          </p:spTgt>
                                        </p:tgtEl>
                                        <p:attrNameLst>
                                          <p:attrName>style.visibility</p:attrName>
                                        </p:attrNameLst>
                                      </p:cBhvr>
                                      <p:to>
                                        <p:strVal val="visible"/>
                                      </p:to>
                                    </p:set>
                                    <p:anim calcmode="lin" valueType="num">
                                      <p:cBhvr>
                                        <p:cTn id="32" dur="500" fill="hold"/>
                                        <p:tgtEl>
                                          <p:spTgt spid="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5">
                                            <p:txEl>
                                              <p:pRg st="2" end="2"/>
                                            </p:txEl>
                                          </p:spTgt>
                                        </p:tgtEl>
                                        <p:attrNameLst>
                                          <p:attrName>ppt_y</p:attrName>
                                        </p:attrNameLst>
                                      </p:cBhvr>
                                      <p:tavLst>
                                        <p:tav tm="0">
                                          <p:val>
                                            <p:strVal val="#ppt_y"/>
                                          </p:val>
                                        </p:tav>
                                        <p:tav tm="100000">
                                          <p:val>
                                            <p:strVal val="#ppt_y"/>
                                          </p:val>
                                        </p:tav>
                                      </p:tavLst>
                                    </p:anim>
                                    <p:anim calcmode="lin" valueType="num">
                                      <p:cBhvr>
                                        <p:cTn id="34" dur="500" fill="hold"/>
                                        <p:tgtEl>
                                          <p:spTgt spid="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5">
                                            <p:txEl>
                                              <p:pRg st="2" end="2"/>
                                            </p:txEl>
                                          </p:spTgt>
                                        </p:tgtEl>
                                      </p:cBhvr>
                                    </p:animEffect>
                                  </p:childTnLst>
                                </p:cTn>
                              </p:par>
                              <p:par>
                                <p:cTn id="37" presetID="41" presetClass="entr" presetSubtype="0" fill="hold" nodeType="withEffect">
                                  <p:stCondLst>
                                    <p:cond delay="0"/>
                                  </p:stCondLst>
                                  <p:iterate type="lt">
                                    <p:tmPct val="10000"/>
                                  </p:iterate>
                                  <p:childTnLst>
                                    <p:set>
                                      <p:cBhvr>
                                        <p:cTn id="38" dur="1" fill="hold">
                                          <p:stCondLst>
                                            <p:cond delay="0"/>
                                          </p:stCondLst>
                                        </p:cTn>
                                        <p:tgtEl>
                                          <p:spTgt spid="5">
                                            <p:txEl>
                                              <p:pRg st="3" end="3"/>
                                            </p:txEl>
                                          </p:spTgt>
                                        </p:tgtEl>
                                        <p:attrNameLst>
                                          <p:attrName>style.visibility</p:attrName>
                                        </p:attrNameLst>
                                      </p:cBhvr>
                                      <p:to>
                                        <p:strVal val="visible"/>
                                      </p:to>
                                    </p:set>
                                    <p:anim calcmode="lin" valueType="num">
                                      <p:cBhvr>
                                        <p:cTn id="39" dur="500" fill="hold"/>
                                        <p:tgtEl>
                                          <p:spTgt spid="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
                                            <p:txEl>
                                              <p:pRg st="3" end="3"/>
                                            </p:txEl>
                                          </p:spTgt>
                                        </p:tgtEl>
                                        <p:attrNameLst>
                                          <p:attrName>ppt_y</p:attrName>
                                        </p:attrNameLst>
                                      </p:cBhvr>
                                      <p:tavLst>
                                        <p:tav tm="0">
                                          <p:val>
                                            <p:strVal val="#ppt_y"/>
                                          </p:val>
                                        </p:tav>
                                        <p:tav tm="100000">
                                          <p:val>
                                            <p:strVal val="#ppt_y"/>
                                          </p:val>
                                        </p:tav>
                                      </p:tavLst>
                                    </p:anim>
                                    <p:anim calcmode="lin" valueType="num">
                                      <p:cBhvr>
                                        <p:cTn id="41" dur="500" fill="hold"/>
                                        <p:tgtEl>
                                          <p:spTgt spid="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
                                            <p:txEl>
                                              <p:pRg st="3" end="3"/>
                                            </p:txEl>
                                          </p:spTgt>
                                        </p:tgtEl>
                                      </p:cBhvr>
                                    </p:animEffect>
                                  </p:childTnLst>
                                </p:cTn>
                              </p:par>
                              <p:par>
                                <p:cTn id="44" presetID="41" presetClass="entr" presetSubtype="0" fill="hold" nodeType="withEffect">
                                  <p:stCondLst>
                                    <p:cond delay="0"/>
                                  </p:stCondLst>
                                  <p:iterate type="lt">
                                    <p:tmPct val="10000"/>
                                  </p:iterate>
                                  <p:childTnLst>
                                    <p:set>
                                      <p:cBhvr>
                                        <p:cTn id="45" dur="1" fill="hold">
                                          <p:stCondLst>
                                            <p:cond delay="0"/>
                                          </p:stCondLst>
                                        </p:cTn>
                                        <p:tgtEl>
                                          <p:spTgt spid="5">
                                            <p:txEl>
                                              <p:pRg st="4" end="4"/>
                                            </p:txEl>
                                          </p:spTgt>
                                        </p:tgtEl>
                                        <p:attrNameLst>
                                          <p:attrName>style.visibility</p:attrName>
                                        </p:attrNameLst>
                                      </p:cBhvr>
                                      <p:to>
                                        <p:strVal val="visible"/>
                                      </p:to>
                                    </p:set>
                                    <p:anim calcmode="lin" valueType="num">
                                      <p:cBhvr>
                                        <p:cTn id="46" dur="500" fill="hold"/>
                                        <p:tgtEl>
                                          <p:spTgt spid="5">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5">
                                            <p:txEl>
                                              <p:pRg st="4" end="4"/>
                                            </p:txEl>
                                          </p:spTgt>
                                        </p:tgtEl>
                                        <p:attrNameLst>
                                          <p:attrName>ppt_y</p:attrName>
                                        </p:attrNameLst>
                                      </p:cBhvr>
                                      <p:tavLst>
                                        <p:tav tm="0">
                                          <p:val>
                                            <p:strVal val="#ppt_y"/>
                                          </p:val>
                                        </p:tav>
                                        <p:tav tm="100000">
                                          <p:val>
                                            <p:strVal val="#ppt_y"/>
                                          </p:val>
                                        </p:tav>
                                      </p:tavLst>
                                    </p:anim>
                                    <p:anim calcmode="lin" valueType="num">
                                      <p:cBhvr>
                                        <p:cTn id="48" dur="500" fill="hold"/>
                                        <p:tgtEl>
                                          <p:spTgt spid="5">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5">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5">
                                            <p:txEl>
                                              <p:pRg st="4" end="4"/>
                                            </p:txEl>
                                          </p:spTgt>
                                        </p:tgtEl>
                                      </p:cBhvr>
                                    </p:animEffect>
                                  </p:childTnLst>
                                </p:cTn>
                              </p:par>
                              <p:par>
                                <p:cTn id="51" presetID="41" presetClass="entr" presetSubtype="0" fill="hold" nodeType="withEffect">
                                  <p:stCondLst>
                                    <p:cond delay="0"/>
                                  </p:stCondLst>
                                  <p:iterate type="lt">
                                    <p:tmPct val="10000"/>
                                  </p:iterate>
                                  <p:childTnLst>
                                    <p:set>
                                      <p:cBhvr>
                                        <p:cTn id="52" dur="1" fill="hold">
                                          <p:stCondLst>
                                            <p:cond delay="0"/>
                                          </p:stCondLst>
                                        </p:cTn>
                                        <p:tgtEl>
                                          <p:spTgt spid="5">
                                            <p:txEl>
                                              <p:pRg st="5" end="5"/>
                                            </p:txEl>
                                          </p:spTgt>
                                        </p:tgtEl>
                                        <p:attrNameLst>
                                          <p:attrName>style.visibility</p:attrName>
                                        </p:attrNameLst>
                                      </p:cBhvr>
                                      <p:to>
                                        <p:strVal val="visible"/>
                                      </p:to>
                                    </p:set>
                                    <p:anim calcmode="lin" valueType="num">
                                      <p:cBhvr>
                                        <p:cTn id="53" dur="500" fill="hold"/>
                                        <p:tgtEl>
                                          <p:spTgt spid="5">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5">
                                            <p:txEl>
                                              <p:pRg st="5" end="5"/>
                                            </p:txEl>
                                          </p:spTgt>
                                        </p:tgtEl>
                                        <p:attrNameLst>
                                          <p:attrName>ppt_y</p:attrName>
                                        </p:attrNameLst>
                                      </p:cBhvr>
                                      <p:tavLst>
                                        <p:tav tm="0">
                                          <p:val>
                                            <p:strVal val="#ppt_y"/>
                                          </p:val>
                                        </p:tav>
                                        <p:tav tm="100000">
                                          <p:val>
                                            <p:strVal val="#ppt_y"/>
                                          </p:val>
                                        </p:tav>
                                      </p:tavLst>
                                    </p:anim>
                                    <p:anim calcmode="lin" valueType="num">
                                      <p:cBhvr>
                                        <p:cTn id="55" dur="500" fill="hold"/>
                                        <p:tgtEl>
                                          <p:spTgt spid="5">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5">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5">
                                            <p:txEl>
                                              <p:pRg st="5" end="5"/>
                                            </p:txEl>
                                          </p:spTgt>
                                        </p:tgtEl>
                                      </p:cBhvr>
                                    </p:animEffect>
                                  </p:childTnLst>
                                </p:cTn>
                              </p:par>
                              <p:par>
                                <p:cTn id="58" presetID="41" presetClass="entr" presetSubtype="0" fill="hold" nodeType="withEffect">
                                  <p:stCondLst>
                                    <p:cond delay="0"/>
                                  </p:stCondLst>
                                  <p:iterate type="lt">
                                    <p:tmPct val="10000"/>
                                  </p:iterate>
                                  <p:childTnLst>
                                    <p:set>
                                      <p:cBhvr>
                                        <p:cTn id="59" dur="1" fill="hold">
                                          <p:stCondLst>
                                            <p:cond delay="0"/>
                                          </p:stCondLst>
                                        </p:cTn>
                                        <p:tgtEl>
                                          <p:spTgt spid="5">
                                            <p:txEl>
                                              <p:pRg st="6" end="6"/>
                                            </p:txEl>
                                          </p:spTgt>
                                        </p:tgtEl>
                                        <p:attrNameLst>
                                          <p:attrName>style.visibility</p:attrName>
                                        </p:attrNameLst>
                                      </p:cBhvr>
                                      <p:to>
                                        <p:strVal val="visible"/>
                                      </p:to>
                                    </p:set>
                                    <p:anim calcmode="lin" valueType="num">
                                      <p:cBhvr>
                                        <p:cTn id="60" dur="500" fill="hold"/>
                                        <p:tgtEl>
                                          <p:spTgt spid="5">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5">
                                            <p:txEl>
                                              <p:pRg st="6" end="6"/>
                                            </p:txEl>
                                          </p:spTgt>
                                        </p:tgtEl>
                                        <p:attrNameLst>
                                          <p:attrName>ppt_y</p:attrName>
                                        </p:attrNameLst>
                                      </p:cBhvr>
                                      <p:tavLst>
                                        <p:tav tm="0">
                                          <p:val>
                                            <p:strVal val="#ppt_y"/>
                                          </p:val>
                                        </p:tav>
                                        <p:tav tm="100000">
                                          <p:val>
                                            <p:strVal val="#ppt_y"/>
                                          </p:val>
                                        </p:tav>
                                      </p:tavLst>
                                    </p:anim>
                                    <p:anim calcmode="lin" valueType="num">
                                      <p:cBhvr>
                                        <p:cTn id="62" dur="500" fill="hold"/>
                                        <p:tgtEl>
                                          <p:spTgt spid="5">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5">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5">
                                            <p:txEl>
                                              <p:pRg st="6" end="6"/>
                                            </p:txEl>
                                          </p:spTgt>
                                        </p:tgtEl>
                                      </p:cBhvr>
                                    </p:animEffect>
                                  </p:childTnLst>
                                </p:cTn>
                              </p:par>
                              <p:par>
                                <p:cTn id="65" presetID="41" presetClass="entr" presetSubtype="0" fill="hold" nodeType="withEffect">
                                  <p:stCondLst>
                                    <p:cond delay="0"/>
                                  </p:stCondLst>
                                  <p:iterate type="lt">
                                    <p:tmPct val="10000"/>
                                  </p:iterate>
                                  <p:childTnLst>
                                    <p:set>
                                      <p:cBhvr>
                                        <p:cTn id="66" dur="1" fill="hold">
                                          <p:stCondLst>
                                            <p:cond delay="0"/>
                                          </p:stCondLst>
                                        </p:cTn>
                                        <p:tgtEl>
                                          <p:spTgt spid="5">
                                            <p:txEl>
                                              <p:pRg st="7" end="7"/>
                                            </p:txEl>
                                          </p:spTgt>
                                        </p:tgtEl>
                                        <p:attrNameLst>
                                          <p:attrName>style.visibility</p:attrName>
                                        </p:attrNameLst>
                                      </p:cBhvr>
                                      <p:to>
                                        <p:strVal val="visible"/>
                                      </p:to>
                                    </p:set>
                                    <p:anim calcmode="lin" valueType="num">
                                      <p:cBhvr>
                                        <p:cTn id="67" dur="500" fill="hold"/>
                                        <p:tgtEl>
                                          <p:spTgt spid="5">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68" dur="500" fill="hold"/>
                                        <p:tgtEl>
                                          <p:spTgt spid="5">
                                            <p:txEl>
                                              <p:pRg st="7" end="7"/>
                                            </p:txEl>
                                          </p:spTgt>
                                        </p:tgtEl>
                                        <p:attrNameLst>
                                          <p:attrName>ppt_y</p:attrName>
                                        </p:attrNameLst>
                                      </p:cBhvr>
                                      <p:tavLst>
                                        <p:tav tm="0">
                                          <p:val>
                                            <p:strVal val="#ppt_y"/>
                                          </p:val>
                                        </p:tav>
                                        <p:tav tm="100000">
                                          <p:val>
                                            <p:strVal val="#ppt_y"/>
                                          </p:val>
                                        </p:tav>
                                      </p:tavLst>
                                    </p:anim>
                                    <p:anim calcmode="lin" valueType="num">
                                      <p:cBhvr>
                                        <p:cTn id="69" dur="500" fill="hold"/>
                                        <p:tgtEl>
                                          <p:spTgt spid="5">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0" dur="500" fill="hold"/>
                                        <p:tgtEl>
                                          <p:spTgt spid="5">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1" dur="500" tmFilter="0,0; .5, 1; 1, 1"/>
                                        <p:tgtEl>
                                          <p:spTgt spid="5">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3"/>
                                        </p:tgtEl>
                                        <p:attrNameLst>
                                          <p:attrName>style.visibility</p:attrName>
                                        </p:attrNameLst>
                                      </p:cBhvr>
                                      <p:to>
                                        <p:strVal val="visible"/>
                                      </p:to>
                                    </p:set>
                                    <p:anim calcmode="lin" valueType="num">
                                      <p:cBhvr additive="base">
                                        <p:cTn id="76" dur="500" fill="hold"/>
                                        <p:tgtEl>
                                          <p:spTgt spid="3"/>
                                        </p:tgtEl>
                                        <p:attrNameLst>
                                          <p:attrName>ppt_x</p:attrName>
                                        </p:attrNameLst>
                                      </p:cBhvr>
                                      <p:tavLst>
                                        <p:tav tm="0">
                                          <p:val>
                                            <p:strVal val="#ppt_x"/>
                                          </p:val>
                                        </p:tav>
                                        <p:tav tm="100000">
                                          <p:val>
                                            <p:strVal val="#ppt_x"/>
                                          </p:val>
                                        </p:tav>
                                      </p:tavLst>
                                    </p:anim>
                                    <p:anim calcmode="lin" valueType="num">
                                      <p:cBhvr additive="base">
                                        <p:cTn id="7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8"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7239000"/>
          </a:xfrm>
          <a:prstGeom prst="rect">
            <a:avLst/>
          </a:prstGeom>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61258"/>
            <a:ext cx="7259782" cy="3511920"/>
          </a:xfrm>
          <a:prstGeom prst="rect">
            <a:avLst/>
          </a:prstGeom>
        </p:spPr>
      </p:pic>
      <p:sp>
        <p:nvSpPr>
          <p:cNvPr id="4" name="Прямоугольник 3"/>
          <p:cNvSpPr/>
          <p:nvPr/>
        </p:nvSpPr>
        <p:spPr>
          <a:xfrm>
            <a:off x="-2" y="533789"/>
            <a:ext cx="11651672" cy="3046988"/>
          </a:xfrm>
          <a:prstGeom prst="rect">
            <a:avLst/>
          </a:prstGeom>
        </p:spPr>
        <p:txBody>
          <a:bodyPr wrap="square">
            <a:spAutoFit/>
          </a:bodyPr>
          <a:lstStyle/>
          <a:p>
            <a:r>
              <a:rPr lang="ky-KG" sz="2400"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Байыркы Египет гүлдөп турган кезде,пирамида дүйнө жүзүндөгү эң бийик курулуш болчу жана бул рекордду толук IV миң жыл кармап келди.Бул пирамида Байыркы Египеттин борбору Мемфис шаарынын жанындагы Гиза өрөөнүндө курулган эң залкарлыгы менен айырмаланып,</a:t>
            </a:r>
            <a:r>
              <a:rPr lang="ky-KG" sz="2400" b="1"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Хеопс</a:t>
            </a:r>
            <a:r>
              <a:rPr lang="ky-KG" sz="2400"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деп таанылган фараон үчүн табыт катары курулган. Хеопстун пирамидасы б.з.ч. 2580-жылы даяр болгон.Миңдеген кулдар менен күчтөр </a:t>
            </a:r>
            <a:r>
              <a:rPr lang="ky-KG"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чакырылган дыйкандар бул пирамиданы куруу үчүн 2 миллион 300 миң чамалуу чулу таштын жылмаланган ири бөлүктөрүн жылдырып келип,биринин үстүнө экинчисин коюп кынашкан.бийиктиги 146 метр.</a:t>
            </a:r>
            <a:endParaRPr lang="ru-RU" sz="2400" dirty="0">
              <a:solidFill>
                <a:srgbClr val="FF0000"/>
              </a:solidFill>
            </a:endParaRPr>
          </a:p>
        </p:txBody>
      </p:sp>
      <p:sp>
        <p:nvSpPr>
          <p:cNvPr id="5" name="Прямоугольник 4"/>
          <p:cNvSpPr/>
          <p:nvPr/>
        </p:nvSpPr>
        <p:spPr>
          <a:xfrm>
            <a:off x="3314246" y="19677"/>
            <a:ext cx="5189433" cy="707886"/>
          </a:xfrm>
          <a:prstGeom prst="rect">
            <a:avLst/>
          </a:prstGeom>
          <a:noFill/>
        </p:spPr>
        <p:txBody>
          <a:bodyPr wrap="none" lIns="91440" tIns="45720" rIns="91440" bIns="45720">
            <a:spAutoFit/>
          </a:bodyPr>
          <a:lstStyle/>
          <a:p>
            <a:pPr algn="ctr"/>
            <a:r>
              <a:rPr lang="ky-KG" sz="40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Хеопстун пирамидасы</a:t>
            </a:r>
            <a:endParaRPr lang="ru-RU" sz="40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endParaRPr>
          </a:p>
        </p:txBody>
      </p:sp>
      <p:sp>
        <p:nvSpPr>
          <p:cNvPr id="7" name="Прямоугольник 6"/>
          <p:cNvSpPr/>
          <p:nvPr/>
        </p:nvSpPr>
        <p:spPr>
          <a:xfrm>
            <a:off x="7659757" y="3099593"/>
            <a:ext cx="4187686" cy="2862322"/>
          </a:xfrm>
          <a:prstGeom prst="rect">
            <a:avLst/>
          </a:prstGeom>
          <a:noFill/>
        </p:spPr>
        <p:txBody>
          <a:bodyPr wrap="square" lIns="91440" tIns="45720" rIns="91440" bIns="45720">
            <a:spAutoFit/>
          </a:bodyPr>
          <a:lstStyle/>
          <a:p>
            <a:pPr algn="ctr"/>
            <a:endParaRPr lang="ky-KG" sz="3600" b="1" spc="50" dirty="0">
              <a:ln w="9525" cmpd="sng">
                <a:solidFill>
                  <a:schemeClr val="accent1"/>
                </a:solidFill>
                <a:prstDash val="solid"/>
              </a:ln>
              <a:solidFill>
                <a:srgbClr val="FF0000"/>
              </a:solidFill>
              <a:effectLst>
                <a:glow rad="38100">
                  <a:schemeClr val="accent1">
                    <a:alpha val="40000"/>
                  </a:schemeClr>
                </a:glow>
              </a:effectLst>
            </a:endParaRPr>
          </a:p>
          <a:p>
            <a:pPr algn="ctr"/>
            <a:r>
              <a:rPr lang="ky-KG" sz="3600" b="1" spc="50" dirty="0">
                <a:ln w="9525" cmpd="sng">
                  <a:solidFill>
                    <a:schemeClr val="accent1"/>
                  </a:solidFill>
                  <a:prstDash val="solid"/>
                </a:ln>
                <a:solidFill>
                  <a:srgbClr val="FF0000"/>
                </a:solidFill>
                <a:effectLst>
                  <a:glow rad="38100">
                    <a:schemeClr val="accent1">
                      <a:alpha val="40000"/>
                    </a:schemeClr>
                  </a:glow>
                </a:effectLst>
              </a:rPr>
              <a:t>Бул пирамидалар дүйнөнүн жети кереметинин  бири болуп эсептелет</a:t>
            </a:r>
            <a:endParaRPr lang="ru-RU" sz="3600" b="1" cap="none" spc="50" dirty="0">
              <a:ln w="9525" cmpd="sng">
                <a:solidFill>
                  <a:schemeClr val="accent1"/>
                </a:solidFill>
                <a:prstDash val="solid"/>
              </a:ln>
              <a:solidFill>
                <a:srgbClr val="FF0000"/>
              </a:solidFill>
              <a:effectLst>
                <a:glow rad="38100">
                  <a:schemeClr val="accent1">
                    <a:alpha val="40000"/>
                  </a:schemeClr>
                </a:glow>
              </a:effectLst>
            </a:endParaRPr>
          </a:p>
        </p:txBody>
      </p:sp>
      <p:pic>
        <p:nvPicPr>
          <p:cNvPr id="6" name="Звук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65200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9045">
        <p15:prstTrans prst="wind"/>
      </p:transition>
    </mc:Choice>
    <mc:Fallback xmlns="">
      <p:transition spd="slow" advTm="390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ppt_w</p:attrName>
                                        </p:attrNameLst>
                                      </p:cBhvr>
                                      <p:tavLst>
                                        <p:tav tm="0" fmla="#ppt_w*sin(2.5*pi*$)">
                                          <p:val>
                                            <p:fltVal val="0"/>
                                          </p:val>
                                        </p:tav>
                                        <p:tav tm="100000">
                                          <p:val>
                                            <p:fltVal val="1"/>
                                          </p:val>
                                        </p:tav>
                                      </p:tavLst>
                                    </p:anim>
                                    <p:anim calcmode="lin" valueType="num">
                                      <p:cBhvr>
                                        <p:cTn id="13"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80">
                                          <p:stCondLst>
                                            <p:cond delay="0"/>
                                          </p:stCondLst>
                                        </p:cTn>
                                        <p:tgtEl>
                                          <p:spTgt spid="3"/>
                                        </p:tgtEl>
                                      </p:cBhvr>
                                    </p:animEffect>
                                    <p:anim calcmode="lin" valueType="num">
                                      <p:cBhvr>
                                        <p:cTn id="1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gtEl>
                                      </p:cBhvr>
                                      <p:to x="100000" y="60000"/>
                                    </p:animScale>
                                    <p:animScale>
                                      <p:cBhvr>
                                        <p:cTn id="25" dur="166" decel="50000">
                                          <p:stCondLst>
                                            <p:cond delay="676"/>
                                          </p:stCondLst>
                                        </p:cTn>
                                        <p:tgtEl>
                                          <p:spTgt spid="3"/>
                                        </p:tgtEl>
                                      </p:cBhvr>
                                      <p:to x="100000" y="100000"/>
                                    </p:animScale>
                                    <p:animScale>
                                      <p:cBhvr>
                                        <p:cTn id="26" dur="26">
                                          <p:stCondLst>
                                            <p:cond delay="1312"/>
                                          </p:stCondLst>
                                        </p:cTn>
                                        <p:tgtEl>
                                          <p:spTgt spid="3"/>
                                        </p:tgtEl>
                                      </p:cBhvr>
                                      <p:to x="100000" y="80000"/>
                                    </p:animScale>
                                    <p:animScale>
                                      <p:cBhvr>
                                        <p:cTn id="27" dur="166" decel="50000">
                                          <p:stCondLst>
                                            <p:cond delay="1338"/>
                                          </p:stCondLst>
                                        </p:cTn>
                                        <p:tgtEl>
                                          <p:spTgt spid="3"/>
                                        </p:tgtEl>
                                      </p:cBhvr>
                                      <p:to x="100000" y="100000"/>
                                    </p:animScale>
                                    <p:animScale>
                                      <p:cBhvr>
                                        <p:cTn id="28" dur="26">
                                          <p:stCondLst>
                                            <p:cond delay="1642"/>
                                          </p:stCondLst>
                                        </p:cTn>
                                        <p:tgtEl>
                                          <p:spTgt spid="3"/>
                                        </p:tgtEl>
                                      </p:cBhvr>
                                      <p:to x="100000" y="90000"/>
                                    </p:animScale>
                                    <p:animScale>
                                      <p:cBhvr>
                                        <p:cTn id="29" dur="166" decel="50000">
                                          <p:stCondLst>
                                            <p:cond delay="1668"/>
                                          </p:stCondLst>
                                        </p:cTn>
                                        <p:tgtEl>
                                          <p:spTgt spid="3"/>
                                        </p:tgtEl>
                                      </p:cBhvr>
                                      <p:to x="100000" y="100000"/>
                                    </p:animScale>
                                    <p:animScale>
                                      <p:cBhvr>
                                        <p:cTn id="30" dur="26">
                                          <p:stCondLst>
                                            <p:cond delay="1808"/>
                                          </p:stCondLst>
                                        </p:cTn>
                                        <p:tgtEl>
                                          <p:spTgt spid="3"/>
                                        </p:tgtEl>
                                      </p:cBhvr>
                                      <p:to x="100000" y="95000"/>
                                    </p:animScale>
                                    <p:animScale>
                                      <p:cBhvr>
                                        <p:cTn id="31" dur="166" decel="50000">
                                          <p:stCondLst>
                                            <p:cond delay="1834"/>
                                          </p:stCondLst>
                                        </p:cTn>
                                        <p:tgtEl>
                                          <p:spTgt spid="3"/>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fade">
                                      <p:cBhvr>
                                        <p:cTn id="36" dur="2000"/>
                                        <p:tgtEl>
                                          <p:spTgt spid="7">
                                            <p:txEl>
                                              <p:pRg st="1" end="1"/>
                                            </p:txEl>
                                          </p:spTgt>
                                        </p:tgtEl>
                                      </p:cBhvr>
                                    </p:animEffect>
                                    <p:anim calcmode="lin" valueType="num">
                                      <p:cBhvr>
                                        <p:cTn id="37" dur="2000" fill="hold"/>
                                        <p:tgtEl>
                                          <p:spTgt spid="7">
                                            <p:txEl>
                                              <p:pRg st="1" end="1"/>
                                            </p:txEl>
                                          </p:spTgt>
                                        </p:tgtEl>
                                        <p:attrNameLst>
                                          <p:attrName>ppt_w</p:attrName>
                                        </p:attrNameLst>
                                      </p:cBhvr>
                                      <p:tavLst>
                                        <p:tav tm="0" fmla="#ppt_w*sin(2.5*pi*$)">
                                          <p:val>
                                            <p:fltVal val="0"/>
                                          </p:val>
                                        </p:tav>
                                        <p:tav tm="100000">
                                          <p:val>
                                            <p:fltVal val="1"/>
                                          </p:val>
                                        </p:tav>
                                      </p:tavLst>
                                    </p:anim>
                                    <p:anim calcmode="lin" valueType="num">
                                      <p:cBhvr>
                                        <p:cTn id="38" dur="2000" fill="hold"/>
                                        <p:tgtEl>
                                          <p:spTgt spid="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52"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Scale>
                                      <p:cBhvr>
                                        <p:cTn id="43"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4">
                                            <p:txEl>
                                              <p:pRg st="0" end="0"/>
                                            </p:txEl>
                                          </p:spTgt>
                                        </p:tgtEl>
                                        <p:attrNameLst>
                                          <p:attrName>ppt_x</p:attrName>
                                          <p:attrName>ppt_y</p:attrName>
                                        </p:attrNameLst>
                                      </p:cBhvr>
                                    </p:animMotion>
                                    <p:animEffect transition="in" filter="fade">
                                      <p:cBhvr>
                                        <p:cTn id="4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7050264"/>
          </a:xfrm>
          <a:prstGeom prst="rect">
            <a:avLst/>
          </a:prstGeom>
        </p:spPr>
      </p:pic>
      <p:sp>
        <p:nvSpPr>
          <p:cNvPr id="3" name="Прямоугольник 2"/>
          <p:cNvSpPr/>
          <p:nvPr/>
        </p:nvSpPr>
        <p:spPr>
          <a:xfrm>
            <a:off x="277091" y="847476"/>
            <a:ext cx="11637817" cy="1200329"/>
          </a:xfrm>
          <a:prstGeom prst="rect">
            <a:avLst/>
          </a:prstGeom>
        </p:spPr>
        <p:txBody>
          <a:bodyPr wrap="square">
            <a:spAutoFit/>
          </a:bodyPr>
          <a:lstStyle/>
          <a:p>
            <a:r>
              <a:rPr lang="ky-KG" sz="3600" b="1" dirty="0">
                <a:solidFill>
                  <a:srgbClr val="FF0000"/>
                </a:solidFill>
                <a:latin typeface="Times New Roman" pitchFamily="18" charset="0"/>
                <a:cs typeface="Times New Roman" pitchFamily="18" charset="0"/>
              </a:rPr>
              <a:t>    </a:t>
            </a:r>
            <a:r>
              <a:rPr lang="ky-KG" sz="3600" b="1" dirty="0">
                <a:solidFill>
                  <a:srgbClr val="C00000"/>
                </a:solidFill>
                <a:latin typeface="Times New Roman" pitchFamily="18" charset="0"/>
                <a:cs typeface="Times New Roman" pitchFamily="18" charset="0"/>
              </a:rPr>
              <a:t>Бул пирамидалардын жанында аскадан  чегилип жасалган таш күзөтчү бар. Ал сфинкс деп аталат.</a:t>
            </a:r>
            <a:endParaRPr lang="ru-RU" sz="3600" b="1" dirty="0">
              <a:solidFill>
                <a:srgbClr val="C00000"/>
              </a:solidFill>
              <a:latin typeface="Times New Roman" pitchFamily="18" charset="0"/>
              <a:cs typeface="Times New Roman" pitchFamily="18" charset="0"/>
            </a:endParaRPr>
          </a:p>
        </p:txBody>
      </p:sp>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3284" y="3163520"/>
            <a:ext cx="6387077" cy="3694480"/>
          </a:xfrm>
          <a:prstGeom prst="rect">
            <a:avLst/>
          </a:prstGeom>
        </p:spPr>
      </p:pic>
      <p:pic>
        <p:nvPicPr>
          <p:cNvPr id="4" name="Звук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56893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541">
        <p15:prstTrans prst="fallOver"/>
      </p:transition>
    </mc:Choice>
    <mc:Fallback xmlns="">
      <p:transition spd="slow" advTm="125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anim calcmode="lin" valueType="num">
                                      <p:cBhvr>
                                        <p:cTn id="1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23156"/>
          </a:xfrm>
          <a:prstGeom prst="rect">
            <a:avLst/>
          </a:prstGeom>
        </p:spPr>
      </p:pic>
      <p:sp>
        <p:nvSpPr>
          <p:cNvPr id="3" name="Прямоугольник 2"/>
          <p:cNvSpPr/>
          <p:nvPr/>
        </p:nvSpPr>
        <p:spPr>
          <a:xfrm>
            <a:off x="733882" y="0"/>
            <a:ext cx="10415159" cy="923330"/>
          </a:xfrm>
          <a:prstGeom prst="rect">
            <a:avLst/>
          </a:prstGeom>
          <a:noFill/>
        </p:spPr>
        <p:txBody>
          <a:bodyPr wrap="none" lIns="91440" tIns="45720" rIns="91440" bIns="45720">
            <a:spAutoFit/>
          </a:bodyPr>
          <a:lstStyle/>
          <a:p>
            <a:pPr algn="ctr"/>
            <a:r>
              <a:rPr lang="ru-RU" sz="5400" b="0" cap="none" spc="0" dirty="0" err="1">
                <a:ln w="0"/>
                <a:solidFill>
                  <a:srgbClr val="00B050"/>
                </a:solidFill>
                <a:effectLst>
                  <a:reflection blurRad="6350" stA="53000" endA="300" endPos="35500" dir="5400000" sy="-90000" algn="bl" rotWithShape="0"/>
                </a:effectLst>
              </a:rPr>
              <a:t>Диний</a:t>
            </a:r>
            <a:r>
              <a:rPr lang="ru-RU" sz="5400" b="0" cap="none" spc="0" dirty="0">
                <a:ln w="0"/>
                <a:solidFill>
                  <a:srgbClr val="00B050"/>
                </a:solidFill>
                <a:effectLst>
                  <a:reflection blurRad="6350" stA="53000" endA="300" endPos="35500" dir="5400000" sy="-90000" algn="bl" rotWithShape="0"/>
                </a:effectLst>
              </a:rPr>
              <a:t> </a:t>
            </a:r>
            <a:r>
              <a:rPr lang="ru-RU" sz="5400" b="0" cap="none" spc="0" dirty="0" err="1">
                <a:ln w="0"/>
                <a:solidFill>
                  <a:srgbClr val="00B050"/>
                </a:solidFill>
                <a:effectLst>
                  <a:reflection blurRad="6350" stA="53000" endA="300" endPos="35500" dir="5400000" sy="-90000" algn="bl" rotWithShape="0"/>
                </a:effectLst>
              </a:rPr>
              <a:t>ишенимдер</a:t>
            </a:r>
            <a:r>
              <a:rPr lang="ru-RU" sz="5400" b="0" cap="none" spc="0" dirty="0">
                <a:ln w="0"/>
                <a:solidFill>
                  <a:srgbClr val="00B050"/>
                </a:solidFill>
                <a:effectLst>
                  <a:reflection blurRad="6350" stA="53000" endA="300" endPos="35500" dir="5400000" sy="-90000" algn="bl" rotWithShape="0"/>
                </a:effectLst>
              </a:rPr>
              <a:t> </a:t>
            </a:r>
            <a:r>
              <a:rPr lang="ru-RU" sz="5400" b="0" cap="none" spc="0" dirty="0" err="1">
                <a:ln w="0"/>
                <a:solidFill>
                  <a:srgbClr val="00B050"/>
                </a:solidFill>
                <a:effectLst>
                  <a:reflection blurRad="6350" stA="53000" endA="300" endPos="35500" dir="5400000" sy="-90000" algn="bl" rotWithShape="0"/>
                </a:effectLst>
              </a:rPr>
              <a:t>жана</a:t>
            </a:r>
            <a:r>
              <a:rPr lang="ru-RU" sz="5400" b="0" cap="none" spc="0" dirty="0">
                <a:ln w="0"/>
                <a:solidFill>
                  <a:srgbClr val="00B050"/>
                </a:solidFill>
                <a:effectLst>
                  <a:reflection blurRad="6350" stA="53000" endA="300" endPos="35500" dir="5400000" sy="-90000" algn="bl" rotWithShape="0"/>
                </a:effectLst>
              </a:rPr>
              <a:t> </a:t>
            </a:r>
            <a:r>
              <a:rPr lang="ru-RU" sz="5400" dirty="0" err="1">
                <a:ln w="0"/>
                <a:solidFill>
                  <a:srgbClr val="00B050"/>
                </a:solidFill>
                <a:effectLst>
                  <a:reflection blurRad="6350" stA="53000" endA="300" endPos="35500" dir="5400000" sy="-90000" algn="bl" rotWithShape="0"/>
                </a:effectLst>
              </a:rPr>
              <a:t>к</a:t>
            </a:r>
            <a:r>
              <a:rPr lang="ru-RU" sz="5400" b="0" cap="none" spc="0" dirty="0" err="1">
                <a:ln w="0"/>
                <a:solidFill>
                  <a:srgbClr val="00B050"/>
                </a:solidFill>
                <a:effectLst>
                  <a:reflection blurRad="6350" stA="53000" endA="300" endPos="35500" dir="5400000" sy="-90000" algn="bl" rotWithShape="0"/>
                </a:effectLst>
              </a:rPr>
              <a:t>удайлар</a:t>
            </a:r>
            <a:endParaRPr lang="ru-RU" sz="5400" b="0" cap="none" spc="0" dirty="0">
              <a:ln w="0"/>
              <a:solidFill>
                <a:srgbClr val="00B050"/>
              </a:solidFill>
              <a:effectLst>
                <a:reflection blurRad="6350" stA="53000" endA="300" endPos="35500" dir="5400000" sy="-90000" algn="bl" rotWithShape="0"/>
              </a:effectLst>
            </a:endParaRPr>
          </a:p>
        </p:txBody>
      </p:sp>
      <p:sp>
        <p:nvSpPr>
          <p:cNvPr id="4" name="Прямоугольник 3"/>
          <p:cNvSpPr/>
          <p:nvPr/>
        </p:nvSpPr>
        <p:spPr>
          <a:xfrm>
            <a:off x="5044686" y="2272463"/>
            <a:ext cx="1679562" cy="523220"/>
          </a:xfrm>
          <a:prstGeom prst="rect">
            <a:avLst/>
          </a:prstGeom>
          <a:noFill/>
        </p:spPr>
        <p:txBody>
          <a:bodyPr wrap="none" lIns="91440" tIns="45720" rIns="91440" bIns="45720">
            <a:spAutoFit/>
          </a:bodyPr>
          <a:lstStyle/>
          <a:p>
            <a:pPr algn="ctr"/>
            <a:r>
              <a:rPr lang="ru-RU" sz="2800" b="1" cap="none" spc="0" dirty="0" err="1">
                <a:ln w="22225">
                  <a:solidFill>
                    <a:schemeClr val="accent2"/>
                  </a:solidFill>
                  <a:prstDash val="solid"/>
                </a:ln>
                <a:solidFill>
                  <a:srgbClr val="FF0000"/>
                </a:solidFill>
                <a:effectLst/>
              </a:rPr>
              <a:t>Кудайлар</a:t>
            </a:r>
            <a:endParaRPr lang="ru-RU" sz="2800" b="1" cap="none" spc="0" dirty="0">
              <a:ln w="22225">
                <a:solidFill>
                  <a:schemeClr val="accent2"/>
                </a:solidFill>
                <a:prstDash val="solid"/>
              </a:ln>
              <a:solidFill>
                <a:srgbClr val="FF0000"/>
              </a:solidFill>
              <a:effectLst/>
            </a:endParaRPr>
          </a:p>
        </p:txBody>
      </p:sp>
      <p:sp>
        <p:nvSpPr>
          <p:cNvPr id="5" name="Прямоугольник 4"/>
          <p:cNvSpPr/>
          <p:nvPr/>
        </p:nvSpPr>
        <p:spPr>
          <a:xfrm>
            <a:off x="583096" y="772026"/>
            <a:ext cx="10730188" cy="584775"/>
          </a:xfrm>
          <a:prstGeom prst="rect">
            <a:avLst/>
          </a:prstGeom>
          <a:noFill/>
        </p:spPr>
        <p:txBody>
          <a:bodyPr wrap="square" lIns="91440" tIns="45720" rIns="91440" bIns="45720">
            <a:spAutoFit/>
          </a:bodyPr>
          <a:lstStyle/>
          <a:p>
            <a:pPr algn="ctr"/>
            <a:r>
              <a:rPr lang="ky-KG" sz="3200" b="1" dirty="0">
                <a:ln w="6600">
                  <a:solidFill>
                    <a:schemeClr val="accent2"/>
                  </a:solidFill>
                  <a:prstDash val="solid"/>
                </a:ln>
                <a:solidFill>
                  <a:srgbClr val="FFFFFF"/>
                </a:solidFill>
                <a:effectLst>
                  <a:outerShdw dist="38100" dir="2700000" algn="tl" rotWithShape="0">
                    <a:schemeClr val="accent2"/>
                  </a:outerShdw>
                </a:effectLst>
              </a:rPr>
              <a:t>Жалпы бир дин болбогондуктан  700 кудай болгон </a:t>
            </a:r>
            <a:endParaRPr lang="ru-RU"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725" y="3896012"/>
            <a:ext cx="1604165" cy="2810085"/>
          </a:xfrm>
          <a:prstGeom prst="rect">
            <a:avLst/>
          </a:prstGeom>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6523" y="3053943"/>
            <a:ext cx="1963746" cy="2810085"/>
          </a:xfrm>
          <a:prstGeom prst="rect">
            <a:avLst/>
          </a:prstGeom>
        </p:spPr>
      </p:pic>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171" y="3896010"/>
            <a:ext cx="1878670" cy="2810086"/>
          </a:xfrm>
          <a:prstGeom prst="rect">
            <a:avLst/>
          </a:prstGeom>
        </p:spPr>
      </p:pic>
      <p:pic>
        <p:nvPicPr>
          <p:cNvPr id="10" name="Рисунок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2968" y="3053943"/>
            <a:ext cx="1859696" cy="2810086"/>
          </a:xfrm>
          <a:prstGeom prst="rect">
            <a:avLst/>
          </a:prstGeom>
        </p:spPr>
      </p:pic>
      <p:pic>
        <p:nvPicPr>
          <p:cNvPr id="11" name="Рисунок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84792" y="3896011"/>
            <a:ext cx="1898219" cy="2810085"/>
          </a:xfrm>
          <a:prstGeom prst="rect">
            <a:avLst/>
          </a:prstGeom>
        </p:spPr>
      </p:pic>
      <p:sp>
        <p:nvSpPr>
          <p:cNvPr id="12" name="Прямоугольник 11"/>
          <p:cNvSpPr/>
          <p:nvPr/>
        </p:nvSpPr>
        <p:spPr>
          <a:xfrm>
            <a:off x="-122692" y="2701735"/>
            <a:ext cx="2438681" cy="1077218"/>
          </a:xfrm>
          <a:prstGeom prst="rect">
            <a:avLst/>
          </a:prstGeom>
          <a:noFill/>
        </p:spPr>
        <p:txBody>
          <a:bodyPr wrap="none" lIns="91440" tIns="45720" rIns="91440" bIns="45720">
            <a:spAutoFit/>
          </a:bodyPr>
          <a:lstStyle/>
          <a:p>
            <a:pPr algn="ctr"/>
            <a:r>
              <a:rPr lang="ru-RU" sz="3200" b="0" cap="none" spc="0" dirty="0">
                <a:ln w="0"/>
                <a:solidFill>
                  <a:srgbClr val="FFFF00"/>
                </a:solidFill>
                <a:effectLst>
                  <a:outerShdw blurRad="38100" dist="25400" dir="5400000" algn="ctr" rotWithShape="0">
                    <a:srgbClr val="6E747A">
                      <a:alpha val="43000"/>
                    </a:srgbClr>
                  </a:outerShdw>
                </a:effectLst>
              </a:rPr>
              <a:t>Ра</a:t>
            </a:r>
          </a:p>
          <a:p>
            <a:pPr algn="ctr"/>
            <a:r>
              <a:rPr lang="ru-RU" sz="3200" dirty="0">
                <a:ln w="0"/>
                <a:solidFill>
                  <a:srgbClr val="FFFF00"/>
                </a:solidFill>
                <a:effectLst>
                  <a:outerShdw blurRad="38100" dist="25400" dir="5400000" algn="ctr" rotWithShape="0">
                    <a:srgbClr val="6E747A">
                      <a:alpha val="43000"/>
                    </a:srgbClr>
                  </a:outerShdw>
                </a:effectLst>
              </a:rPr>
              <a:t>(К</a:t>
            </a:r>
            <a:r>
              <a:rPr lang="ky-KG" sz="3200" dirty="0">
                <a:ln w="0"/>
                <a:solidFill>
                  <a:srgbClr val="FFFF00"/>
                </a:solidFill>
                <a:effectLst>
                  <a:outerShdw blurRad="38100" dist="25400" dir="5400000" algn="ctr" rotWithShape="0">
                    <a:srgbClr val="6E747A">
                      <a:alpha val="43000"/>
                    </a:srgbClr>
                  </a:outerShdw>
                </a:effectLst>
              </a:rPr>
              <a:t>үн кудайы)</a:t>
            </a:r>
            <a:endParaRPr lang="ru-RU" sz="3200" b="0" cap="none" spc="0" dirty="0">
              <a:ln w="0"/>
              <a:solidFill>
                <a:srgbClr val="FFFF00"/>
              </a:solidFill>
              <a:effectLst>
                <a:outerShdw blurRad="38100" dist="25400" dir="5400000" algn="ctr" rotWithShape="0">
                  <a:srgbClr val="6E747A">
                    <a:alpha val="43000"/>
                  </a:srgbClr>
                </a:outerShdw>
              </a:effectLst>
            </a:endParaRPr>
          </a:p>
        </p:txBody>
      </p:sp>
      <p:sp>
        <p:nvSpPr>
          <p:cNvPr id="14" name="Прямоугольник 13"/>
          <p:cNvSpPr/>
          <p:nvPr/>
        </p:nvSpPr>
        <p:spPr>
          <a:xfrm>
            <a:off x="2172835" y="5762373"/>
            <a:ext cx="2350900" cy="1077218"/>
          </a:xfrm>
          <a:prstGeom prst="rect">
            <a:avLst/>
          </a:prstGeom>
          <a:noFill/>
        </p:spPr>
        <p:txBody>
          <a:bodyPr wrap="none" lIns="91440" tIns="45720" rIns="91440" bIns="45720">
            <a:spAutoFit/>
          </a:bodyPr>
          <a:lstStyle/>
          <a:p>
            <a:pPr algn="ctr"/>
            <a:r>
              <a:rPr lang="ru-RU" sz="3200" b="0" cap="none" spc="0" dirty="0">
                <a:ln w="0"/>
                <a:solidFill>
                  <a:srgbClr val="FFFF00"/>
                </a:solidFill>
                <a:effectLst>
                  <a:outerShdw blurRad="38100" dist="25400" dir="5400000" algn="ctr" rotWithShape="0">
                    <a:srgbClr val="6E747A">
                      <a:alpha val="43000"/>
                    </a:srgbClr>
                  </a:outerShdw>
                </a:effectLst>
              </a:rPr>
              <a:t>Сет</a:t>
            </a:r>
          </a:p>
          <a:p>
            <a:pPr algn="ctr"/>
            <a:r>
              <a:rPr lang="ky-KG" sz="3200" dirty="0">
                <a:ln w="0"/>
                <a:solidFill>
                  <a:srgbClr val="FFFF00"/>
                </a:solidFill>
                <a:effectLst>
                  <a:outerShdw blurRad="38100" dist="25400" dir="5400000" algn="ctr" rotWithShape="0">
                    <a:srgbClr val="6E747A">
                      <a:alpha val="43000"/>
                    </a:srgbClr>
                  </a:outerShdw>
                </a:effectLst>
              </a:rPr>
              <a:t>(Хаос,согуш)</a:t>
            </a:r>
            <a:endParaRPr lang="ru-RU" sz="3200" b="0" cap="none" spc="0" dirty="0">
              <a:ln w="0"/>
              <a:solidFill>
                <a:srgbClr val="FFFF00"/>
              </a:solidFill>
              <a:effectLst>
                <a:outerShdw blurRad="38100" dist="25400" dir="5400000" algn="ctr" rotWithShape="0">
                  <a:srgbClr val="6E747A">
                    <a:alpha val="43000"/>
                  </a:srgbClr>
                </a:outerShdw>
              </a:effectLst>
            </a:endParaRPr>
          </a:p>
        </p:txBody>
      </p:sp>
      <p:sp>
        <p:nvSpPr>
          <p:cNvPr id="15" name="Прямоугольник 14"/>
          <p:cNvSpPr/>
          <p:nvPr/>
        </p:nvSpPr>
        <p:spPr>
          <a:xfrm>
            <a:off x="4370269" y="2957291"/>
            <a:ext cx="3213059" cy="830997"/>
          </a:xfrm>
          <a:prstGeom prst="rect">
            <a:avLst/>
          </a:prstGeom>
          <a:noFill/>
        </p:spPr>
        <p:txBody>
          <a:bodyPr wrap="none" lIns="91440" tIns="45720" rIns="91440" bIns="45720">
            <a:spAutoFit/>
          </a:bodyPr>
          <a:lstStyle/>
          <a:p>
            <a:pPr algn="ctr"/>
            <a:r>
              <a:rPr lang="ky-KG" sz="2400" b="0" cap="none" spc="0" dirty="0">
                <a:ln w="0"/>
                <a:solidFill>
                  <a:srgbClr val="FFFF00"/>
                </a:solidFill>
                <a:effectLst>
                  <a:outerShdw blurRad="38100" dist="25400" dir="5400000" algn="ctr" rotWithShape="0">
                    <a:srgbClr val="6E747A">
                      <a:alpha val="43000"/>
                    </a:srgbClr>
                  </a:outerShdw>
                </a:effectLst>
              </a:rPr>
              <a:t>Тот</a:t>
            </a:r>
          </a:p>
          <a:p>
            <a:pPr algn="ctr"/>
            <a:r>
              <a:rPr lang="ky-KG" sz="2400" dirty="0">
                <a:ln w="0"/>
                <a:solidFill>
                  <a:srgbClr val="FFFF00"/>
                </a:solidFill>
                <a:effectLst>
                  <a:outerShdw blurRad="38100" dist="25400" dir="5400000" algn="ctr" rotWithShape="0">
                    <a:srgbClr val="6E747A">
                      <a:alpha val="43000"/>
                    </a:srgbClr>
                  </a:outerShdw>
                </a:effectLst>
              </a:rPr>
              <a:t>(Ай жана акылмандык)</a:t>
            </a:r>
            <a:endParaRPr lang="ru-RU" sz="2400" b="0" cap="none" spc="0" dirty="0">
              <a:ln w="0"/>
              <a:solidFill>
                <a:srgbClr val="FFFF00"/>
              </a:solidFill>
              <a:effectLst>
                <a:outerShdw blurRad="38100" dist="25400" dir="5400000" algn="ctr" rotWithShape="0">
                  <a:srgbClr val="6E747A">
                    <a:alpha val="43000"/>
                  </a:srgbClr>
                </a:outerShdw>
              </a:effectLst>
            </a:endParaRPr>
          </a:p>
        </p:txBody>
      </p:sp>
      <p:sp>
        <p:nvSpPr>
          <p:cNvPr id="17" name="Прямоугольник 16"/>
          <p:cNvSpPr/>
          <p:nvPr/>
        </p:nvSpPr>
        <p:spPr>
          <a:xfrm>
            <a:off x="6833421" y="5760206"/>
            <a:ext cx="3140795" cy="830997"/>
          </a:xfrm>
          <a:prstGeom prst="rect">
            <a:avLst/>
          </a:prstGeom>
          <a:noFill/>
        </p:spPr>
        <p:txBody>
          <a:bodyPr wrap="none" lIns="91440" tIns="45720" rIns="91440" bIns="45720">
            <a:spAutoFit/>
          </a:bodyPr>
          <a:lstStyle/>
          <a:p>
            <a:pPr algn="ctr"/>
            <a:r>
              <a:rPr lang="ky-KG" sz="2400" b="0" cap="none" spc="0" dirty="0">
                <a:ln w="0"/>
                <a:solidFill>
                  <a:srgbClr val="FFFF00"/>
                </a:solidFill>
                <a:effectLst>
                  <a:outerShdw blurRad="38100" dist="25400" dir="5400000" algn="ctr" rotWithShape="0">
                    <a:srgbClr val="6E747A">
                      <a:alpha val="43000"/>
                    </a:srgbClr>
                  </a:outerShdw>
                </a:effectLst>
              </a:rPr>
              <a:t>Шу</a:t>
            </a:r>
          </a:p>
          <a:p>
            <a:pPr algn="ctr"/>
            <a:r>
              <a:rPr lang="ky-KG" sz="2400" dirty="0">
                <a:ln w="0"/>
                <a:solidFill>
                  <a:srgbClr val="FFFF00"/>
                </a:solidFill>
                <a:effectLst>
                  <a:outerShdw blurRad="38100" dist="25400" dir="5400000" algn="ctr" rotWithShape="0">
                    <a:srgbClr val="6E747A">
                      <a:alpha val="43000"/>
                    </a:srgbClr>
                  </a:outerShdw>
                </a:effectLst>
              </a:rPr>
              <a:t>(Аба жана Асман-Жер)</a:t>
            </a:r>
            <a:endParaRPr lang="ru-RU" sz="2400" b="0" cap="none" spc="0" dirty="0">
              <a:ln w="0"/>
              <a:solidFill>
                <a:srgbClr val="FFFF00"/>
              </a:solidFill>
              <a:effectLst>
                <a:outerShdw blurRad="38100" dist="25400" dir="5400000" algn="ctr" rotWithShape="0">
                  <a:srgbClr val="6E747A">
                    <a:alpha val="43000"/>
                  </a:srgbClr>
                </a:outerShdw>
              </a:effectLst>
            </a:endParaRPr>
          </a:p>
        </p:txBody>
      </p:sp>
      <p:sp>
        <p:nvSpPr>
          <p:cNvPr id="19" name="Прямоугольник 18"/>
          <p:cNvSpPr/>
          <p:nvPr/>
        </p:nvSpPr>
        <p:spPr>
          <a:xfrm>
            <a:off x="9001798" y="2753152"/>
            <a:ext cx="3319691" cy="954107"/>
          </a:xfrm>
          <a:prstGeom prst="rect">
            <a:avLst/>
          </a:prstGeom>
          <a:noFill/>
        </p:spPr>
        <p:txBody>
          <a:bodyPr wrap="none" lIns="91440" tIns="45720" rIns="91440" bIns="45720">
            <a:spAutoFit/>
          </a:bodyPr>
          <a:lstStyle/>
          <a:p>
            <a:pPr algn="ctr"/>
            <a:r>
              <a:rPr lang="ky-KG" sz="2800" b="0" cap="none" spc="0" dirty="0">
                <a:ln w="0"/>
                <a:solidFill>
                  <a:srgbClr val="FFFF00"/>
                </a:solidFill>
                <a:effectLst>
                  <a:outerShdw blurRad="38100" dist="25400" dir="5400000" algn="ctr" rotWithShape="0">
                    <a:srgbClr val="6E747A">
                      <a:alpha val="43000"/>
                    </a:srgbClr>
                  </a:outerShdw>
                </a:effectLst>
              </a:rPr>
              <a:t>Хапи</a:t>
            </a:r>
          </a:p>
          <a:p>
            <a:pPr algn="ctr"/>
            <a:r>
              <a:rPr lang="ky-KG" sz="2800" dirty="0">
                <a:ln w="0"/>
                <a:solidFill>
                  <a:srgbClr val="FFFF00"/>
                </a:solidFill>
                <a:effectLst>
                  <a:outerShdw blurRad="38100" dist="25400" dir="5400000" algn="ctr" rotWithShape="0">
                    <a:srgbClr val="6E747A">
                      <a:alpha val="43000"/>
                    </a:srgbClr>
                  </a:outerShdw>
                </a:effectLst>
              </a:rPr>
              <a:t>     (Нил жана түшүм)</a:t>
            </a:r>
            <a:endParaRPr lang="ru-RU" sz="2800" b="0" cap="none" spc="0" dirty="0">
              <a:ln w="0"/>
              <a:solidFill>
                <a:srgbClr val="FFFF00"/>
              </a:solidFill>
              <a:effectLst>
                <a:outerShdw blurRad="38100" dist="25400" dir="5400000" algn="ctr" rotWithShape="0">
                  <a:srgbClr val="6E747A">
                    <a:alpha val="43000"/>
                  </a:srgbClr>
                </a:outerShdw>
              </a:effectLst>
            </a:endParaRPr>
          </a:p>
        </p:txBody>
      </p:sp>
      <p:pic>
        <p:nvPicPr>
          <p:cNvPr id="7" name="Звук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97146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3589">
        <p15:prstTrans prst="crush"/>
      </p:transition>
    </mc:Choice>
    <mc:Fallback xmlns="">
      <p:transition spd="slow" advTm="435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p:cTn id="2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wipe(down)">
                                      <p:cBhvr>
                                        <p:cTn id="36" dur="580">
                                          <p:stCondLst>
                                            <p:cond delay="0"/>
                                          </p:stCondLst>
                                        </p:cTn>
                                        <p:tgtEl>
                                          <p:spTgt spid="12">
                                            <p:txEl>
                                              <p:pRg st="0" end="0"/>
                                            </p:txEl>
                                          </p:spTgt>
                                        </p:tgtEl>
                                      </p:cBhvr>
                                    </p:animEffect>
                                    <p:anim calcmode="lin" valueType="num">
                                      <p:cBhvr>
                                        <p:cTn id="37" dur="1822" tmFilter="0,0; 0.14,0.36; 0.43,0.73; 0.71,0.91; 1.0,1.0">
                                          <p:stCondLst>
                                            <p:cond delay="0"/>
                                          </p:stCondLst>
                                        </p:cTn>
                                        <p:tgtEl>
                                          <p:spTgt spid="12">
                                            <p:txEl>
                                              <p:pRg st="0" end="0"/>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2">
                                            <p:txEl>
                                              <p:pRg st="0" end="0"/>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2">
                                            <p:txEl>
                                              <p:pRg st="0" end="0"/>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2">
                                            <p:txEl>
                                              <p:pRg st="0" end="0"/>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2">
                                            <p:txEl>
                                              <p:pRg st="0" end="0"/>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12">
                                            <p:txEl>
                                              <p:pRg st="0" end="0"/>
                                            </p:txEl>
                                          </p:spTgt>
                                        </p:tgtEl>
                                      </p:cBhvr>
                                      <p:to x="100000" y="60000"/>
                                    </p:animScale>
                                    <p:animScale>
                                      <p:cBhvr>
                                        <p:cTn id="43" dur="166" decel="50000">
                                          <p:stCondLst>
                                            <p:cond delay="676"/>
                                          </p:stCondLst>
                                        </p:cTn>
                                        <p:tgtEl>
                                          <p:spTgt spid="12">
                                            <p:txEl>
                                              <p:pRg st="0" end="0"/>
                                            </p:txEl>
                                          </p:spTgt>
                                        </p:tgtEl>
                                      </p:cBhvr>
                                      <p:to x="100000" y="100000"/>
                                    </p:animScale>
                                    <p:animScale>
                                      <p:cBhvr>
                                        <p:cTn id="44" dur="26">
                                          <p:stCondLst>
                                            <p:cond delay="1312"/>
                                          </p:stCondLst>
                                        </p:cTn>
                                        <p:tgtEl>
                                          <p:spTgt spid="12">
                                            <p:txEl>
                                              <p:pRg st="0" end="0"/>
                                            </p:txEl>
                                          </p:spTgt>
                                        </p:tgtEl>
                                      </p:cBhvr>
                                      <p:to x="100000" y="80000"/>
                                    </p:animScale>
                                    <p:animScale>
                                      <p:cBhvr>
                                        <p:cTn id="45" dur="166" decel="50000">
                                          <p:stCondLst>
                                            <p:cond delay="1338"/>
                                          </p:stCondLst>
                                        </p:cTn>
                                        <p:tgtEl>
                                          <p:spTgt spid="12">
                                            <p:txEl>
                                              <p:pRg st="0" end="0"/>
                                            </p:txEl>
                                          </p:spTgt>
                                        </p:tgtEl>
                                      </p:cBhvr>
                                      <p:to x="100000" y="100000"/>
                                    </p:animScale>
                                    <p:animScale>
                                      <p:cBhvr>
                                        <p:cTn id="46" dur="26">
                                          <p:stCondLst>
                                            <p:cond delay="1642"/>
                                          </p:stCondLst>
                                        </p:cTn>
                                        <p:tgtEl>
                                          <p:spTgt spid="12">
                                            <p:txEl>
                                              <p:pRg st="0" end="0"/>
                                            </p:txEl>
                                          </p:spTgt>
                                        </p:tgtEl>
                                      </p:cBhvr>
                                      <p:to x="100000" y="90000"/>
                                    </p:animScale>
                                    <p:animScale>
                                      <p:cBhvr>
                                        <p:cTn id="47" dur="166" decel="50000">
                                          <p:stCondLst>
                                            <p:cond delay="1668"/>
                                          </p:stCondLst>
                                        </p:cTn>
                                        <p:tgtEl>
                                          <p:spTgt spid="12">
                                            <p:txEl>
                                              <p:pRg st="0" end="0"/>
                                            </p:txEl>
                                          </p:spTgt>
                                        </p:tgtEl>
                                      </p:cBhvr>
                                      <p:to x="100000" y="100000"/>
                                    </p:animScale>
                                    <p:animScale>
                                      <p:cBhvr>
                                        <p:cTn id="48" dur="26">
                                          <p:stCondLst>
                                            <p:cond delay="1808"/>
                                          </p:stCondLst>
                                        </p:cTn>
                                        <p:tgtEl>
                                          <p:spTgt spid="12">
                                            <p:txEl>
                                              <p:pRg st="0" end="0"/>
                                            </p:txEl>
                                          </p:spTgt>
                                        </p:tgtEl>
                                      </p:cBhvr>
                                      <p:to x="100000" y="95000"/>
                                    </p:animScale>
                                    <p:animScale>
                                      <p:cBhvr>
                                        <p:cTn id="49" dur="166" decel="50000">
                                          <p:stCondLst>
                                            <p:cond delay="1834"/>
                                          </p:stCondLst>
                                        </p:cTn>
                                        <p:tgtEl>
                                          <p:spTgt spid="12">
                                            <p:txEl>
                                              <p:pRg st="0" end="0"/>
                                            </p:txEl>
                                          </p:spTgt>
                                        </p:tgtEl>
                                      </p:cBhvr>
                                      <p:to x="100000" y="100000"/>
                                    </p:animScale>
                                  </p:childTnLst>
                                </p:cTn>
                              </p:par>
                              <p:par>
                                <p:cTn id="50" presetID="26" presetClass="entr" presetSubtype="0" fill="hold" nodeType="withEffect">
                                  <p:stCondLst>
                                    <p:cond delay="0"/>
                                  </p:stCondLst>
                                  <p:childTnLst>
                                    <p:set>
                                      <p:cBhvr>
                                        <p:cTn id="51" dur="1" fill="hold">
                                          <p:stCondLst>
                                            <p:cond delay="0"/>
                                          </p:stCondLst>
                                        </p:cTn>
                                        <p:tgtEl>
                                          <p:spTgt spid="12">
                                            <p:txEl>
                                              <p:pRg st="1" end="1"/>
                                            </p:txEl>
                                          </p:spTgt>
                                        </p:tgtEl>
                                        <p:attrNameLst>
                                          <p:attrName>style.visibility</p:attrName>
                                        </p:attrNameLst>
                                      </p:cBhvr>
                                      <p:to>
                                        <p:strVal val="visible"/>
                                      </p:to>
                                    </p:set>
                                    <p:animEffect transition="in" filter="wipe(down)">
                                      <p:cBhvr>
                                        <p:cTn id="52" dur="580">
                                          <p:stCondLst>
                                            <p:cond delay="0"/>
                                          </p:stCondLst>
                                        </p:cTn>
                                        <p:tgtEl>
                                          <p:spTgt spid="12">
                                            <p:txEl>
                                              <p:pRg st="1" end="1"/>
                                            </p:txEl>
                                          </p:spTgt>
                                        </p:tgtEl>
                                      </p:cBhvr>
                                    </p:animEffect>
                                    <p:anim calcmode="lin" valueType="num">
                                      <p:cBhvr>
                                        <p:cTn id="53" dur="1822" tmFilter="0,0; 0.14,0.36; 0.43,0.73; 0.71,0.91; 1.0,1.0">
                                          <p:stCondLst>
                                            <p:cond delay="0"/>
                                          </p:stCondLst>
                                        </p:cTn>
                                        <p:tgtEl>
                                          <p:spTgt spid="12">
                                            <p:txEl>
                                              <p:pRg st="1" end="1"/>
                                            </p:tx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2">
                                            <p:txEl>
                                              <p:pRg st="1" end="1"/>
                                            </p:tx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2">
                                            <p:txEl>
                                              <p:pRg st="1" end="1"/>
                                            </p:tx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2">
                                            <p:txEl>
                                              <p:pRg st="1" end="1"/>
                                            </p:tx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2">
                                            <p:txEl>
                                              <p:pRg st="1" end="1"/>
                                            </p:tx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12">
                                            <p:txEl>
                                              <p:pRg st="1" end="1"/>
                                            </p:txEl>
                                          </p:spTgt>
                                        </p:tgtEl>
                                      </p:cBhvr>
                                      <p:to x="100000" y="60000"/>
                                    </p:animScale>
                                    <p:animScale>
                                      <p:cBhvr>
                                        <p:cTn id="59" dur="166" decel="50000">
                                          <p:stCondLst>
                                            <p:cond delay="676"/>
                                          </p:stCondLst>
                                        </p:cTn>
                                        <p:tgtEl>
                                          <p:spTgt spid="12">
                                            <p:txEl>
                                              <p:pRg st="1" end="1"/>
                                            </p:txEl>
                                          </p:spTgt>
                                        </p:tgtEl>
                                      </p:cBhvr>
                                      <p:to x="100000" y="100000"/>
                                    </p:animScale>
                                    <p:animScale>
                                      <p:cBhvr>
                                        <p:cTn id="60" dur="26">
                                          <p:stCondLst>
                                            <p:cond delay="1312"/>
                                          </p:stCondLst>
                                        </p:cTn>
                                        <p:tgtEl>
                                          <p:spTgt spid="12">
                                            <p:txEl>
                                              <p:pRg st="1" end="1"/>
                                            </p:txEl>
                                          </p:spTgt>
                                        </p:tgtEl>
                                      </p:cBhvr>
                                      <p:to x="100000" y="80000"/>
                                    </p:animScale>
                                    <p:animScale>
                                      <p:cBhvr>
                                        <p:cTn id="61" dur="166" decel="50000">
                                          <p:stCondLst>
                                            <p:cond delay="1338"/>
                                          </p:stCondLst>
                                        </p:cTn>
                                        <p:tgtEl>
                                          <p:spTgt spid="12">
                                            <p:txEl>
                                              <p:pRg st="1" end="1"/>
                                            </p:txEl>
                                          </p:spTgt>
                                        </p:tgtEl>
                                      </p:cBhvr>
                                      <p:to x="100000" y="100000"/>
                                    </p:animScale>
                                    <p:animScale>
                                      <p:cBhvr>
                                        <p:cTn id="62" dur="26">
                                          <p:stCondLst>
                                            <p:cond delay="1642"/>
                                          </p:stCondLst>
                                        </p:cTn>
                                        <p:tgtEl>
                                          <p:spTgt spid="12">
                                            <p:txEl>
                                              <p:pRg st="1" end="1"/>
                                            </p:txEl>
                                          </p:spTgt>
                                        </p:tgtEl>
                                      </p:cBhvr>
                                      <p:to x="100000" y="90000"/>
                                    </p:animScale>
                                    <p:animScale>
                                      <p:cBhvr>
                                        <p:cTn id="63" dur="166" decel="50000">
                                          <p:stCondLst>
                                            <p:cond delay="1668"/>
                                          </p:stCondLst>
                                        </p:cTn>
                                        <p:tgtEl>
                                          <p:spTgt spid="12">
                                            <p:txEl>
                                              <p:pRg st="1" end="1"/>
                                            </p:txEl>
                                          </p:spTgt>
                                        </p:tgtEl>
                                      </p:cBhvr>
                                      <p:to x="100000" y="100000"/>
                                    </p:animScale>
                                    <p:animScale>
                                      <p:cBhvr>
                                        <p:cTn id="64" dur="26">
                                          <p:stCondLst>
                                            <p:cond delay="1808"/>
                                          </p:stCondLst>
                                        </p:cTn>
                                        <p:tgtEl>
                                          <p:spTgt spid="12">
                                            <p:txEl>
                                              <p:pRg st="1" end="1"/>
                                            </p:txEl>
                                          </p:spTgt>
                                        </p:tgtEl>
                                      </p:cBhvr>
                                      <p:to x="100000" y="95000"/>
                                    </p:animScale>
                                    <p:animScale>
                                      <p:cBhvr>
                                        <p:cTn id="65" dur="166" decel="50000">
                                          <p:stCondLst>
                                            <p:cond delay="1834"/>
                                          </p:stCondLst>
                                        </p:cTn>
                                        <p:tgtEl>
                                          <p:spTgt spid="12">
                                            <p:txEl>
                                              <p:pRg st="1" end="1"/>
                                            </p:txEl>
                                          </p:spTgt>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heel(1)">
                                      <p:cBhvr>
                                        <p:cTn id="70" dur="20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5" dur="500"/>
                                        <p:tgtEl>
                                          <p:spTgt spid="14">
                                            <p:txEl>
                                              <p:pRg st="0" end="0"/>
                                            </p:txEl>
                                          </p:spTgt>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78" dur="500"/>
                                        <p:tgtEl>
                                          <p:spTgt spid="14">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83" dur="500"/>
                                        <p:tgtEl>
                                          <p:spTgt spid="15">
                                            <p:txEl>
                                              <p:pRg st="0" end="0"/>
                                            </p:txEl>
                                          </p:spTgt>
                                        </p:tgtEl>
                                      </p:cBhvr>
                                    </p:animEffect>
                                  </p:childTnLst>
                                </p:cTn>
                              </p:par>
                              <p:par>
                                <p:cTn id="84" presetID="14" presetClass="entr" presetSubtype="10" fill="hold" nodeType="withEffect">
                                  <p:stCondLst>
                                    <p:cond delay="0"/>
                                  </p:stCondLst>
                                  <p:childTnLst>
                                    <p:set>
                                      <p:cBhvr>
                                        <p:cTn id="85"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86" dur="500"/>
                                        <p:tgtEl>
                                          <p:spTgt spid="15">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nodeType="click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circle(in)">
                                      <p:cBhvr>
                                        <p:cTn id="91" dur="2000"/>
                                        <p:tgtEl>
                                          <p:spTgt spid="9"/>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1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7">
                                            <p:txEl>
                                              <p:pRg st="0" end="0"/>
                                            </p:txEl>
                                          </p:spTgt>
                                        </p:tgtEl>
                                        <p:attrNameLst>
                                          <p:attrName>style.visibility</p:attrName>
                                        </p:attrNameLst>
                                      </p:cBhvr>
                                      <p:to>
                                        <p:strVal val="visible"/>
                                      </p:to>
                                    </p:set>
                                    <p:animEffect transition="in" filter="fade">
                                      <p:cBhvr>
                                        <p:cTn id="100" dur="500"/>
                                        <p:tgtEl>
                                          <p:spTgt spid="17">
                                            <p:txEl>
                                              <p:pRg st="0" end="0"/>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17">
                                            <p:txEl>
                                              <p:pRg st="1" end="1"/>
                                            </p:txEl>
                                          </p:spTgt>
                                        </p:tgtEl>
                                        <p:attrNameLst>
                                          <p:attrName>style.visibility</p:attrName>
                                        </p:attrNameLst>
                                      </p:cBhvr>
                                      <p:to>
                                        <p:strVal val="visible"/>
                                      </p:to>
                                    </p:set>
                                    <p:animEffect transition="in" filter="fade">
                                      <p:cBhvr>
                                        <p:cTn id="103" dur="500"/>
                                        <p:tgtEl>
                                          <p:spTgt spid="17">
                                            <p:txEl>
                                              <p:pRg st="1" end="1"/>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45" presetClass="entr" presetSubtype="0" fill="hold" nodeType="clickEffect">
                                  <p:stCondLst>
                                    <p:cond delay="0"/>
                                  </p:stCondLst>
                                  <p:childTnLst>
                                    <p:set>
                                      <p:cBhvr>
                                        <p:cTn id="107" dur="1" fill="hold">
                                          <p:stCondLst>
                                            <p:cond delay="0"/>
                                          </p:stCondLst>
                                        </p:cTn>
                                        <p:tgtEl>
                                          <p:spTgt spid="19">
                                            <p:txEl>
                                              <p:pRg st="0" end="0"/>
                                            </p:txEl>
                                          </p:spTgt>
                                        </p:tgtEl>
                                        <p:attrNameLst>
                                          <p:attrName>style.visibility</p:attrName>
                                        </p:attrNameLst>
                                      </p:cBhvr>
                                      <p:to>
                                        <p:strVal val="visible"/>
                                      </p:to>
                                    </p:set>
                                    <p:animEffect transition="in" filter="fade">
                                      <p:cBhvr>
                                        <p:cTn id="108" dur="2000"/>
                                        <p:tgtEl>
                                          <p:spTgt spid="19">
                                            <p:txEl>
                                              <p:pRg st="0" end="0"/>
                                            </p:txEl>
                                          </p:spTgt>
                                        </p:tgtEl>
                                      </p:cBhvr>
                                    </p:animEffect>
                                    <p:anim calcmode="lin" valueType="num">
                                      <p:cBhvr>
                                        <p:cTn id="109" dur="2000" fill="hold"/>
                                        <p:tgtEl>
                                          <p:spTgt spid="19">
                                            <p:txEl>
                                              <p:pRg st="0" end="0"/>
                                            </p:txEl>
                                          </p:spTgt>
                                        </p:tgtEl>
                                        <p:attrNameLst>
                                          <p:attrName>ppt_w</p:attrName>
                                        </p:attrNameLst>
                                      </p:cBhvr>
                                      <p:tavLst>
                                        <p:tav tm="0" fmla="#ppt_w*sin(2.5*pi*$)">
                                          <p:val>
                                            <p:fltVal val="0"/>
                                          </p:val>
                                        </p:tav>
                                        <p:tav tm="100000">
                                          <p:val>
                                            <p:fltVal val="1"/>
                                          </p:val>
                                        </p:tav>
                                      </p:tavLst>
                                    </p:anim>
                                    <p:anim calcmode="lin" valueType="num">
                                      <p:cBhvr>
                                        <p:cTn id="110" dur="2000" fill="hold"/>
                                        <p:tgtEl>
                                          <p:spTgt spid="19">
                                            <p:txEl>
                                              <p:pRg st="0" end="0"/>
                                            </p:txEl>
                                          </p:spTgt>
                                        </p:tgtEl>
                                        <p:attrNameLst>
                                          <p:attrName>ppt_h</p:attrName>
                                        </p:attrNameLst>
                                      </p:cBhvr>
                                      <p:tavLst>
                                        <p:tav tm="0">
                                          <p:val>
                                            <p:strVal val="#ppt_h"/>
                                          </p:val>
                                        </p:tav>
                                        <p:tav tm="100000">
                                          <p:val>
                                            <p:strVal val="#ppt_h"/>
                                          </p:val>
                                        </p:tav>
                                      </p:tavLst>
                                    </p:anim>
                                  </p:childTnLst>
                                </p:cTn>
                              </p:par>
                              <p:par>
                                <p:cTn id="111" presetID="45" presetClass="entr" presetSubtype="0" fill="hold" nodeType="withEffect">
                                  <p:stCondLst>
                                    <p:cond delay="0"/>
                                  </p:stCondLst>
                                  <p:childTnLst>
                                    <p:set>
                                      <p:cBhvr>
                                        <p:cTn id="112" dur="1" fill="hold">
                                          <p:stCondLst>
                                            <p:cond delay="0"/>
                                          </p:stCondLst>
                                        </p:cTn>
                                        <p:tgtEl>
                                          <p:spTgt spid="19">
                                            <p:txEl>
                                              <p:pRg st="1" end="1"/>
                                            </p:txEl>
                                          </p:spTgt>
                                        </p:tgtEl>
                                        <p:attrNameLst>
                                          <p:attrName>style.visibility</p:attrName>
                                        </p:attrNameLst>
                                      </p:cBhvr>
                                      <p:to>
                                        <p:strVal val="visible"/>
                                      </p:to>
                                    </p:set>
                                    <p:animEffect transition="in" filter="fade">
                                      <p:cBhvr>
                                        <p:cTn id="113" dur="2000"/>
                                        <p:tgtEl>
                                          <p:spTgt spid="19">
                                            <p:txEl>
                                              <p:pRg st="1" end="1"/>
                                            </p:txEl>
                                          </p:spTgt>
                                        </p:tgtEl>
                                      </p:cBhvr>
                                    </p:animEffect>
                                    <p:anim calcmode="lin" valueType="num">
                                      <p:cBhvr>
                                        <p:cTn id="114" dur="2000" fill="hold"/>
                                        <p:tgtEl>
                                          <p:spTgt spid="19">
                                            <p:txEl>
                                              <p:pRg st="1" end="1"/>
                                            </p:txEl>
                                          </p:spTgt>
                                        </p:tgtEl>
                                        <p:attrNameLst>
                                          <p:attrName>ppt_w</p:attrName>
                                        </p:attrNameLst>
                                      </p:cBhvr>
                                      <p:tavLst>
                                        <p:tav tm="0" fmla="#ppt_w*sin(2.5*pi*$)">
                                          <p:val>
                                            <p:fltVal val="0"/>
                                          </p:val>
                                        </p:tav>
                                        <p:tav tm="100000">
                                          <p:val>
                                            <p:fltVal val="1"/>
                                          </p:val>
                                        </p:tav>
                                      </p:tavLst>
                                    </p:anim>
                                    <p:anim calcmode="lin" valueType="num">
                                      <p:cBhvr>
                                        <p:cTn id="115" dur="2000" fill="hold"/>
                                        <p:tgtEl>
                                          <p:spTgt spid="1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31" presetClass="entr" presetSubtype="0" fill="hold" nodeType="clickEffect">
                                  <p:stCondLst>
                                    <p:cond delay="0"/>
                                  </p:stCondLst>
                                  <p:childTnLst>
                                    <p:set>
                                      <p:cBhvr>
                                        <p:cTn id="119" dur="1" fill="hold">
                                          <p:stCondLst>
                                            <p:cond delay="0"/>
                                          </p:stCondLst>
                                        </p:cTn>
                                        <p:tgtEl>
                                          <p:spTgt spid="11"/>
                                        </p:tgtEl>
                                        <p:attrNameLst>
                                          <p:attrName>style.visibility</p:attrName>
                                        </p:attrNameLst>
                                      </p:cBhvr>
                                      <p:to>
                                        <p:strVal val="visible"/>
                                      </p:to>
                                    </p:set>
                                    <p:anim calcmode="lin" valueType="num">
                                      <p:cBhvr>
                                        <p:cTn id="120" dur="1000" fill="hold"/>
                                        <p:tgtEl>
                                          <p:spTgt spid="11"/>
                                        </p:tgtEl>
                                        <p:attrNameLst>
                                          <p:attrName>ppt_w</p:attrName>
                                        </p:attrNameLst>
                                      </p:cBhvr>
                                      <p:tavLst>
                                        <p:tav tm="0">
                                          <p:val>
                                            <p:fltVal val="0"/>
                                          </p:val>
                                        </p:tav>
                                        <p:tav tm="100000">
                                          <p:val>
                                            <p:strVal val="#ppt_w"/>
                                          </p:val>
                                        </p:tav>
                                      </p:tavLst>
                                    </p:anim>
                                    <p:anim calcmode="lin" valueType="num">
                                      <p:cBhvr>
                                        <p:cTn id="121" dur="1000" fill="hold"/>
                                        <p:tgtEl>
                                          <p:spTgt spid="11"/>
                                        </p:tgtEl>
                                        <p:attrNameLst>
                                          <p:attrName>ppt_h</p:attrName>
                                        </p:attrNameLst>
                                      </p:cBhvr>
                                      <p:tavLst>
                                        <p:tav tm="0">
                                          <p:val>
                                            <p:fltVal val="0"/>
                                          </p:val>
                                        </p:tav>
                                        <p:tav tm="100000">
                                          <p:val>
                                            <p:strVal val="#ppt_h"/>
                                          </p:val>
                                        </p:tav>
                                      </p:tavLst>
                                    </p:anim>
                                    <p:anim calcmode="lin" valueType="num">
                                      <p:cBhvr>
                                        <p:cTn id="122" dur="1000" fill="hold"/>
                                        <p:tgtEl>
                                          <p:spTgt spid="11"/>
                                        </p:tgtEl>
                                        <p:attrNameLst>
                                          <p:attrName>style.rotation</p:attrName>
                                        </p:attrNameLst>
                                      </p:cBhvr>
                                      <p:tavLst>
                                        <p:tav tm="0">
                                          <p:val>
                                            <p:fltVal val="90"/>
                                          </p:val>
                                        </p:tav>
                                        <p:tav tm="100000">
                                          <p:val>
                                            <p:fltVal val="0"/>
                                          </p:val>
                                        </p:tav>
                                      </p:tavLst>
                                    </p:anim>
                                    <p:animEffect transition="in" filter="fade">
                                      <p:cBhvr>
                                        <p:cTn id="1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4"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
</p:tagLst>
</file>

<file path=ppt/tags/tag10.xml><?xml version="1.0" encoding="utf-8"?>
<p:tagLst xmlns:a="http://schemas.openxmlformats.org/drawingml/2006/main" xmlns:r="http://schemas.openxmlformats.org/officeDocument/2006/relationships" xmlns:p="http://schemas.openxmlformats.org/presentationml/2006/main">
  <p:tag name="TIMING" val="|15.8|2.5"/>
</p:tagLst>
</file>

<file path=ppt/tags/tag11.xml><?xml version="1.0" encoding="utf-8"?>
<p:tagLst xmlns:a="http://schemas.openxmlformats.org/drawingml/2006/main" xmlns:r="http://schemas.openxmlformats.org/officeDocument/2006/relationships" xmlns:p="http://schemas.openxmlformats.org/presentationml/2006/main">
  <p:tag name="TIMING" val="|1.1|5.2|0.7|7.3|1.8|0.9|6.6|8.2|0.7|13|1.7"/>
</p:tagLst>
</file>

<file path=ppt/tags/tag12.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6|0.6"/>
</p:tagLst>
</file>

<file path=ppt/tags/tag3.xml><?xml version="1.0" encoding="utf-8"?>
<p:tagLst xmlns:a="http://schemas.openxmlformats.org/drawingml/2006/main" xmlns:r="http://schemas.openxmlformats.org/officeDocument/2006/relationships" xmlns:p="http://schemas.openxmlformats.org/presentationml/2006/main">
  <p:tag name="TIMING" val="|0.5|1.3|2.6|1|1.2"/>
</p:tagLst>
</file>

<file path=ppt/tags/tag4.xml><?xml version="1.0" encoding="utf-8"?>
<p:tagLst xmlns:a="http://schemas.openxmlformats.org/drawingml/2006/main" xmlns:r="http://schemas.openxmlformats.org/officeDocument/2006/relationships" xmlns:p="http://schemas.openxmlformats.org/presentationml/2006/main">
  <p:tag name="TIMING" val="|1.4|2.5|1.4|2"/>
</p:tagLst>
</file>

<file path=ppt/tags/tag5.xml><?xml version="1.0" encoding="utf-8"?>
<p:tagLst xmlns:a="http://schemas.openxmlformats.org/drawingml/2006/main" xmlns:r="http://schemas.openxmlformats.org/officeDocument/2006/relationships" xmlns:p="http://schemas.openxmlformats.org/presentationml/2006/main">
  <p:tag name="TIMING" val="|31.3"/>
</p:tagLst>
</file>

<file path=ppt/tags/tag6.xml><?xml version="1.0" encoding="utf-8"?>
<p:tagLst xmlns:a="http://schemas.openxmlformats.org/drawingml/2006/main" xmlns:r="http://schemas.openxmlformats.org/officeDocument/2006/relationships" xmlns:p="http://schemas.openxmlformats.org/presentationml/2006/main">
  <p:tag name="TIMING" val="|0.9|1.1|22.5"/>
</p:tagLst>
</file>

<file path=ppt/tags/tag7.xml><?xml version="1.0" encoding="utf-8"?>
<p:tagLst xmlns:a="http://schemas.openxmlformats.org/drawingml/2006/main" xmlns:r="http://schemas.openxmlformats.org/officeDocument/2006/relationships" xmlns:p="http://schemas.openxmlformats.org/presentationml/2006/main">
  <p:tag name="TIMING" val="|1.6|1.8|2.5|1.1"/>
</p:tagLst>
</file>

<file path=ppt/tags/tag8.xml><?xml version="1.0" encoding="utf-8"?>
<p:tagLst xmlns:a="http://schemas.openxmlformats.org/drawingml/2006/main" xmlns:r="http://schemas.openxmlformats.org/officeDocument/2006/relationships" xmlns:p="http://schemas.openxmlformats.org/presentationml/2006/main">
  <p:tag name="TIMING" val="|0.1|1.4"/>
</p:tagLst>
</file>

<file path=ppt/tags/tag9.xml><?xml version="1.0" encoding="utf-8"?>
<p:tagLst xmlns:a="http://schemas.openxmlformats.org/drawingml/2006/main" xmlns:r="http://schemas.openxmlformats.org/officeDocument/2006/relationships" xmlns:p="http://schemas.openxmlformats.org/presentationml/2006/main">
  <p:tag name="TIMING" val="|0.8|6.6|1.8|5.2|3.8|1|2.6|2.9|1.1|4.2|0.7|4.6|0.8"/>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1599</TotalTime>
  <Words>492</Words>
  <Application>Microsoft Office PowerPoint</Application>
  <PresentationFormat>Широкоэкранный</PresentationFormat>
  <Paragraphs>66</Paragraphs>
  <Slides>12</Slides>
  <Notes>0</Notes>
  <HiddenSlides>0</HiddenSlides>
  <MMClips>12</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12</vt:i4>
      </vt:variant>
    </vt:vector>
  </HeadingPairs>
  <TitlesOfParts>
    <vt:vector size="20" baseType="lpstr">
      <vt:lpstr>Aparajita</vt:lpstr>
      <vt:lpstr>Arial</vt:lpstr>
      <vt:lpstr>Calibri</vt:lpstr>
      <vt:lpstr>Calibri Light</vt:lpstr>
      <vt:lpstr>Cambria Math</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777</dc:creator>
  <cp:lastModifiedBy>Пользователь Windows</cp:lastModifiedBy>
  <cp:revision>122</cp:revision>
  <dcterms:created xsi:type="dcterms:W3CDTF">2016-12-08T05:24:34Z</dcterms:created>
  <dcterms:modified xsi:type="dcterms:W3CDTF">2021-05-03T04:43:27Z</dcterms:modified>
</cp:coreProperties>
</file>