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3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453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57691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72098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06650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598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608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4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3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20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8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96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10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38300" y="949230"/>
            <a:ext cx="8915399" cy="2262781"/>
          </a:xfrm>
        </p:spPr>
        <p:txBody>
          <a:bodyPr/>
          <a:lstStyle/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Тема:Бир м</a:t>
            </a:r>
            <a:r>
              <a:rPr lang="ky-KG" dirty="0">
                <a:latin typeface="Calibri" panose="020F0502020204030204" pitchFamily="34" charset="0"/>
                <a:cs typeface="Calibri" panose="020F0502020204030204" pitchFamily="34" charset="0"/>
              </a:rPr>
              <a:t>үчөнү көп мүчөгө көбө</a:t>
            </a:r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йтүү.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4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/>
              <a:t> №684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ky-KG" sz="3600" dirty="0"/>
                  <a:t>Г)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4у−11</m:t>
                        </m:r>
                      </m:num>
                      <m:den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ky-KG" sz="36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ky-KG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13−7у</m:t>
                        </m:r>
                      </m:num>
                      <m:den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ky-KG" sz="3600" dirty="0"/>
                  <a:t>=2</a:t>
                </a:r>
              </a:p>
              <a:p>
                <a:pPr marL="0" indent="0">
                  <a:buNone/>
                </a:pPr>
                <a:r>
                  <a:rPr lang="ky-KG" sz="2000" dirty="0"/>
                  <a:t>   4(4у-11)+3(13-7у)=2*60</a:t>
                </a:r>
              </a:p>
              <a:p>
                <a:pPr marL="0" indent="0">
                  <a:buNone/>
                </a:pPr>
                <a:r>
                  <a:rPr lang="ky-KG" sz="2000" dirty="0"/>
                  <a:t>    16у-44+39-21у=120</a:t>
                </a:r>
              </a:p>
              <a:p>
                <a:pPr marL="0" indent="0">
                  <a:buNone/>
                </a:pPr>
                <a:r>
                  <a:rPr lang="ky-KG" sz="2000" dirty="0"/>
                  <a:t>       -5у=125</a:t>
                </a:r>
              </a:p>
              <a:p>
                <a:pPr marL="0" indent="0">
                  <a:buNone/>
                </a:pPr>
                <a:r>
                  <a:rPr lang="ky-KG" sz="2000" dirty="0"/>
                  <a:t>           у=-25</a:t>
                </a:r>
              </a:p>
              <a:p>
                <a:pPr marL="0" indent="0">
                  <a:buNone/>
                </a:pPr>
                <a:r>
                  <a:rPr lang="ky-KG" sz="2000" dirty="0"/>
                  <a:t>Тек: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ky-KG" sz="2000" b="0" i="1" smtClean="0">
                            <a:latin typeface="Cambria Math" panose="02040503050406030204" pitchFamily="18" charset="0"/>
                          </a:rPr>
                          <m:t>∗(−25)</m:t>
                        </m:r>
                        <m:r>
                          <a:rPr lang="ky-KG" sz="2000" i="1">
                            <a:latin typeface="Cambria Math" panose="02040503050406030204" pitchFamily="18" charset="0"/>
                          </a:rPr>
                          <m:t>−11</m:t>
                        </m:r>
                      </m:num>
                      <m:den>
                        <m:r>
                          <a:rPr lang="ky-KG" sz="20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ky-KG" sz="200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ky-KG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000" i="1">
                            <a:latin typeface="Cambria Math" panose="02040503050406030204" pitchFamily="18" charset="0"/>
                          </a:rPr>
                          <m:t>13−7</m:t>
                        </m:r>
                        <m:r>
                          <a:rPr lang="ky-KG" sz="2000" b="0" i="1" smtClean="0">
                            <a:latin typeface="Cambria Math" panose="02040503050406030204" pitchFamily="18" charset="0"/>
                          </a:rPr>
                          <m:t>∗(−25)</m:t>
                        </m:r>
                      </m:num>
                      <m:den>
                        <m:r>
                          <a:rPr lang="ky-KG" sz="2000" i="1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ky-KG" sz="2000" dirty="0"/>
                  <a:t>=2</a:t>
                </a:r>
              </a:p>
              <a:p>
                <a:pPr marL="0" indent="0">
                  <a:buNone/>
                </a:pPr>
                <a:r>
                  <a:rPr lang="ky-KG" sz="2000" dirty="0"/>
                  <a:t>                   2=2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1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545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Математикалык табышмак: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эки баласы ,52 небереси, 7 жээни жана да 365 чөбөрөсү бар. Бул эмне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y-K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Жыл</a:t>
            </a:r>
          </a:p>
          <a:p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y-K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4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Математикалык табышмак: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Козулар мене тооктордун  буттарынын саны 18 болсо, анда алардын саны канча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ky-K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тооктун 4 козунун буту=6 бардык буттар. 18:6=3  3козу 3тоок болгон. Анткени 3*4=12  3*2=6 , 12+6=18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80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y-KG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Алтынбек арифметикалык көнүгүү иштеп жаткан .Ал эшикке чыгып кетери менен , Айсулуу  тамашага салып бардык арифметикалык амалдардын белгилерин жана кашааларды өчүрүп салды . Натыйжада төмөнкүдөй жыйынтык чыгып калды: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y-KG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y-KG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056709"/>
            <a:ext cx="8915400" cy="2854512"/>
          </a:xfrm>
        </p:spPr>
        <p:txBody>
          <a:bodyPr>
            <a:normAutofit/>
          </a:bodyPr>
          <a:lstStyle/>
          <a:p>
            <a:r>
              <a:rPr lang="ky-KG" sz="2800" dirty="0"/>
              <a:t>123=9</a:t>
            </a:r>
          </a:p>
          <a:p>
            <a:r>
              <a:rPr lang="ky-KG" sz="2800" dirty="0"/>
              <a:t>12-3=9</a:t>
            </a:r>
          </a:p>
          <a:p>
            <a:r>
              <a:rPr lang="ky-KG" sz="2800" dirty="0"/>
              <a:t>1234=10</a:t>
            </a:r>
          </a:p>
          <a:p>
            <a:r>
              <a:rPr lang="ky-KG" sz="2800" dirty="0"/>
              <a:t>1*2*3+4=10</a:t>
            </a:r>
          </a:p>
          <a:p>
            <a:r>
              <a:rPr lang="ky-KG" sz="2800" dirty="0"/>
              <a:t>12345=11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711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үндөрдүн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аталышын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билесиӊерби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y-KG" sz="1400" dirty="0">
                <a:solidFill>
                  <a:srgbClr val="FF0000"/>
                </a:solidFill>
              </a:rPr>
              <a:t>Понедельник</a:t>
            </a:r>
          </a:p>
          <a:p>
            <a:r>
              <a:rPr lang="ky-KG" sz="1400" dirty="0">
                <a:solidFill>
                  <a:srgbClr val="0070C0"/>
                </a:solidFill>
              </a:rPr>
              <a:t>Д</a:t>
            </a:r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үйшөмбү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Вторник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Шейшемби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Среда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Шаршемби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Четверг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Бейшемби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Пятница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Жума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Суббота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Ишемби</a:t>
            </a:r>
          </a:p>
          <a:p>
            <a:r>
              <a:rPr lang="ky-K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Воскресенье</a:t>
            </a:r>
          </a:p>
          <a:p>
            <a:r>
              <a:rPr lang="ky-KG" sz="1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Жекшемби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76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Үй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тапшырма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ky-KG" sz="6000" dirty="0"/>
              <a:t>№685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64323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           Топтор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sz="3600" dirty="0">
                <a:solidFill>
                  <a:srgbClr val="FF0000"/>
                </a:solidFill>
              </a:rPr>
              <a:t>1-топ  Ак кеме</a:t>
            </a:r>
          </a:p>
          <a:p>
            <a:endParaRPr lang="ky-KG" dirty="0">
              <a:solidFill>
                <a:srgbClr val="FF0000"/>
              </a:solidFill>
            </a:endParaRPr>
          </a:p>
          <a:p>
            <a:endParaRPr lang="ky-KG" dirty="0">
              <a:solidFill>
                <a:srgbClr val="FF0000"/>
              </a:solidFill>
            </a:endParaRPr>
          </a:p>
          <a:p>
            <a:endParaRPr lang="ky-KG" dirty="0">
              <a:solidFill>
                <a:srgbClr val="FF0000"/>
              </a:solidFill>
            </a:endParaRPr>
          </a:p>
          <a:p>
            <a:r>
              <a:rPr lang="ky-KG" sz="3600" dirty="0">
                <a:solidFill>
                  <a:srgbClr val="FF0000"/>
                </a:solidFill>
              </a:rPr>
              <a:t>2-топ Эрте келген турналар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5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y-KG" dirty="0"/>
              <a:t>Алтын эрежелер:</a:t>
            </a:r>
            <a:br>
              <a:rPr lang="ky-KG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y-KG" sz="4400" dirty="0">
                <a:solidFill>
                  <a:srgbClr val="FF0000"/>
                </a:solidFill>
              </a:rPr>
              <a:t>Ке</a:t>
            </a:r>
            <a:r>
              <a:rPr lang="ky-KG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ӊешип кескен бармак оорубайт.</a:t>
            </a:r>
          </a:p>
          <a:p>
            <a:r>
              <a:rPr lang="ky-KG" sz="44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Билбегенин сураган билимдүүнүн иши.</a:t>
            </a:r>
          </a:p>
          <a:p>
            <a:r>
              <a:rPr lang="ky-KG" sz="44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Беш манжа бөлөк бирок билек бир.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50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y-K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Эсептөө жөндөмүн к</a:t>
            </a:r>
            <a:r>
              <a:rPr lang="ky-KG" sz="4000" dirty="0">
                <a:latin typeface="Calibri" panose="020F0502020204030204" pitchFamily="34" charset="0"/>
                <a:cs typeface="Calibri" panose="020F0502020204030204" pitchFamily="34" charset="0"/>
              </a:rPr>
              <a:t>өтөрүү.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 68+10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 15:10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 40-34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 100+41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  57-10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 15-13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273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Эсептөө жөндөмүн к</a:t>
            </a:r>
            <a:r>
              <a:rPr lang="ky-KG" dirty="0">
                <a:latin typeface="Calibri" panose="020F0502020204030204" pitchFamily="34" charset="0"/>
                <a:cs typeface="Calibri" panose="020F0502020204030204" pitchFamily="34" charset="0"/>
              </a:rPr>
              <a:t>өтөрүү.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3,4-5,4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15+0,5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32*2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2,5:5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27*3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ky-KG" sz="3600" dirty="0"/>
              <a:t>20*0+1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950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Үй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тапшырма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№681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y-KG" sz="2000" dirty="0"/>
              <a:t>а) 3(-2х+1)-2(х+13)=7х-4(1-х)           б)-4(5-2а)+3(а-4)=6(2-а)-5а</a:t>
            </a:r>
          </a:p>
          <a:p>
            <a:pPr marL="0" indent="0">
              <a:buNone/>
            </a:pPr>
            <a:r>
              <a:rPr lang="ky-KG" sz="2000" dirty="0"/>
              <a:t>        -6х+3-2х-26=7х-4+4х                        -20+8а+3а-12=12-6а-5а</a:t>
            </a:r>
          </a:p>
          <a:p>
            <a:pPr marL="0" indent="0">
              <a:buNone/>
            </a:pPr>
            <a:r>
              <a:rPr lang="ky-KG" sz="2000" dirty="0"/>
              <a:t>         -8х-11х=23-4                                      11а+11а=12+32</a:t>
            </a:r>
          </a:p>
          <a:p>
            <a:pPr marL="0" indent="0">
              <a:buNone/>
            </a:pPr>
            <a:r>
              <a:rPr lang="ky-KG" sz="2000" dirty="0"/>
              <a:t>             -19х=19                                             22а=44</a:t>
            </a:r>
          </a:p>
          <a:p>
            <a:pPr marL="0" indent="0">
              <a:buNone/>
            </a:pPr>
            <a:r>
              <a:rPr lang="ky-KG" sz="2000" dirty="0"/>
              <a:t>                х=-1                                                  а=2</a:t>
            </a:r>
          </a:p>
          <a:p>
            <a:pPr marL="0" indent="0">
              <a:buNone/>
            </a:pPr>
            <a:endParaRPr lang="ky-KG" dirty="0"/>
          </a:p>
        </p:txBody>
      </p:sp>
    </p:spTree>
    <p:extLst>
      <p:ext uri="{BB962C8B-B14F-4D97-AF65-F5344CB8AC3E}">
        <p14:creationId xmlns:p14="http://schemas.microsoft.com/office/powerpoint/2010/main" val="206910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                   №684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014194"/>
                <a:ext cx="10058400" cy="393192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ky-KG" sz="3200" dirty="0"/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4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4300" b="0" i="1" smtClean="0">
                            <a:latin typeface="Cambria Math" panose="02040503050406030204" pitchFamily="18" charset="0"/>
                          </a:rPr>
                          <m:t>6х−5</m:t>
                        </m:r>
                      </m:num>
                      <m:den>
                        <m:r>
                          <a:rPr lang="ky-KG" sz="43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ky-KG" sz="43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y-KG" sz="4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4300" b="0" i="1" smtClean="0">
                            <a:latin typeface="Cambria Math" panose="02040503050406030204" pitchFamily="18" charset="0"/>
                          </a:rPr>
                          <m:t>2х−1</m:t>
                        </m:r>
                      </m:num>
                      <m:den>
                        <m:r>
                          <a:rPr lang="ky-KG" sz="43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ky-KG" sz="430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ky-KG" sz="4300" dirty="0"/>
                  <a:t>2                                </a:t>
                </a:r>
              </a:p>
              <a:p>
                <a:pPr marL="0" indent="0">
                  <a:buNone/>
                </a:pPr>
                <a:r>
                  <a:rPr lang="ky-KG" sz="3200" dirty="0"/>
                  <a:t>     </a:t>
                </a:r>
                <a:r>
                  <a:rPr lang="ky-KG" sz="3500" dirty="0"/>
                  <a:t>3(6х-5)=7(2х-1)+2*21</a:t>
                </a:r>
              </a:p>
              <a:p>
                <a:pPr marL="0" indent="0">
                  <a:buNone/>
                </a:pPr>
                <a:r>
                  <a:rPr lang="ky-KG" sz="3500" dirty="0"/>
                  <a:t>      18х-15=14х-7+42</a:t>
                </a:r>
              </a:p>
              <a:p>
                <a:pPr marL="0" indent="0">
                  <a:buNone/>
                </a:pPr>
                <a:r>
                  <a:rPr lang="ky-KG" sz="3500" dirty="0"/>
                  <a:t>        4х=50</a:t>
                </a:r>
              </a:p>
              <a:p>
                <a:pPr marL="0" indent="0">
                  <a:buNone/>
                </a:pPr>
                <a:r>
                  <a:rPr lang="ky-KG" sz="3500" dirty="0"/>
                  <a:t>           х=12,5</a:t>
                </a:r>
              </a:p>
              <a:p>
                <a:pPr marL="0" indent="0">
                  <a:buNone/>
                </a:pPr>
                <a:r>
                  <a:rPr lang="ky-KG" sz="3500" dirty="0"/>
                  <a:t>Тек: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35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500" b="0" i="1" smtClean="0">
                            <a:latin typeface="Cambria Math" panose="02040503050406030204" pitchFamily="18" charset="0"/>
                          </a:rPr>
                          <m:t>6∗12,5−5</m:t>
                        </m:r>
                      </m:num>
                      <m:den>
                        <m:r>
                          <a:rPr lang="ky-KG" sz="35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ky-KG" sz="3500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35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500" b="0" i="1" dirty="0" smtClean="0">
                            <a:latin typeface="Cambria Math" panose="02040503050406030204" pitchFamily="18" charset="0"/>
                          </a:rPr>
                          <m:t>2∗12,5−1</m:t>
                        </m:r>
                      </m:num>
                      <m:den>
                        <m:r>
                          <a:rPr lang="ky-KG" sz="35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ky-KG" sz="3500" dirty="0"/>
                  <a:t>+2</a:t>
                </a:r>
              </a:p>
              <a:p>
                <a:pPr marL="0" indent="0">
                  <a:buNone/>
                </a:pPr>
                <a:r>
                  <a:rPr lang="ky-KG" sz="3500" dirty="0"/>
                  <a:t>             10=10</a:t>
                </a:r>
                <a:endParaRPr lang="en-US" sz="35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014194"/>
                <a:ext cx="10058400" cy="3931920"/>
              </a:xfrm>
              <a:blipFill>
                <a:blip r:embed="rId2"/>
                <a:stretch>
                  <a:fillRect l="-1394" t="-2791" b="-27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492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y-KG" dirty="0"/>
              <a:t> №684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ky-KG" sz="4000" b="0" i="1" smtClean="0">
                        <a:latin typeface="Cambria Math" panose="02040503050406030204" pitchFamily="18" charset="0"/>
                      </a:rPr>
                      <m:t>б)</m:t>
                    </m:r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4000" b="0" i="1" smtClean="0">
                            <a:latin typeface="Cambria Math" panose="02040503050406030204" pitchFamily="18" charset="0"/>
                          </a:rPr>
                          <m:t>5−х</m:t>
                        </m:r>
                      </m:num>
                      <m:den>
                        <m:r>
                          <a:rPr lang="ky-KG" sz="4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ky-KG" sz="400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ky-KG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4000" b="0" i="1" smtClean="0">
                            <a:latin typeface="Cambria Math" panose="02040503050406030204" pitchFamily="18" charset="0"/>
                          </a:rPr>
                          <m:t>3х−1</m:t>
                        </m:r>
                      </m:num>
                      <m:den>
                        <m:r>
                          <a:rPr lang="ky-KG" sz="40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ky-KG" sz="4000" b="0" i="0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ky-KG" sz="4000" b="0" dirty="0"/>
              </a:p>
              <a:p>
                <a:pPr marL="0" indent="0">
                  <a:buNone/>
                </a:pPr>
                <a:r>
                  <a:rPr lang="ky-KG" sz="2800" dirty="0"/>
                  <a:t>   5(5-х)+2(3х-1)=4*10</a:t>
                </a:r>
              </a:p>
              <a:p>
                <a:pPr marL="0" indent="0">
                  <a:buNone/>
                </a:pPr>
                <a:r>
                  <a:rPr lang="ky-KG" sz="2800" dirty="0"/>
                  <a:t>    25-5х+6х-2=40</a:t>
                </a:r>
              </a:p>
              <a:p>
                <a:pPr marL="0" indent="0">
                  <a:buNone/>
                </a:pPr>
                <a:r>
                  <a:rPr lang="ky-KG" sz="2800" dirty="0"/>
                  <a:t>         х=17</a:t>
                </a:r>
              </a:p>
              <a:p>
                <a:pPr marL="0" indent="0">
                  <a:buNone/>
                </a:pPr>
                <a:r>
                  <a:rPr lang="ky-KG" sz="2800" dirty="0"/>
                  <a:t> тек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800" b="0" i="1" smtClean="0">
                            <a:latin typeface="Cambria Math" panose="02040503050406030204" pitchFamily="18" charset="0"/>
                          </a:rPr>
                          <m:t>5−17</m:t>
                        </m:r>
                      </m:num>
                      <m:den>
                        <m:r>
                          <a:rPr lang="ky-KG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ky-KG" sz="2800" dirty="0"/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800" b="0" i="1" dirty="0" smtClean="0">
                            <a:latin typeface="Cambria Math" panose="02040503050406030204" pitchFamily="18" charset="0"/>
                          </a:rPr>
                          <m:t>3∗17−1</m:t>
                        </m:r>
                      </m:num>
                      <m:den>
                        <m:r>
                          <a:rPr lang="ky-KG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ky-KG" sz="2800" dirty="0"/>
                  <a:t>=4</a:t>
                </a:r>
              </a:p>
              <a:p>
                <a:pPr marL="0" indent="0">
                  <a:buNone/>
                </a:pPr>
                <a:r>
                  <a:rPr lang="ky-KG" sz="2800" dirty="0"/>
                  <a:t>              4=4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42" b="-2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527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y-KG" dirty="0"/>
              <a:t>                 №684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ky-KG" sz="3600" dirty="0"/>
                  <a:t>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5х−7</m:t>
                        </m:r>
                      </m:num>
                      <m:den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ky-KG" sz="360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ky-KG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х−5</m:t>
                        </m:r>
                      </m:num>
                      <m:den>
                        <m:r>
                          <a:rPr lang="ky-KG" sz="3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ky-KG" sz="3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ky-KG" sz="3600" b="0" i="0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ky-KG" sz="3600" b="0" dirty="0"/>
              </a:p>
              <a:p>
                <a:pPr marL="0" indent="0">
                  <a:buNone/>
                </a:pPr>
                <a:r>
                  <a:rPr lang="ky-KG" sz="2400" dirty="0"/>
                  <a:t>       2(5х-7)-3(х-5)=5*24</a:t>
                </a:r>
              </a:p>
              <a:p>
                <a:pPr marL="0" indent="0">
                  <a:buNone/>
                </a:pPr>
                <a:r>
                  <a:rPr lang="ky-KG" sz="2400" dirty="0"/>
                  <a:t>       10х-14-3х+15=120</a:t>
                </a:r>
              </a:p>
              <a:p>
                <a:pPr marL="0" indent="0">
                  <a:buNone/>
                </a:pPr>
                <a:r>
                  <a:rPr lang="ky-KG" sz="2400" dirty="0"/>
                  <a:t>               7х=119</a:t>
                </a:r>
              </a:p>
              <a:p>
                <a:pPr marL="0" indent="0">
                  <a:buNone/>
                </a:pPr>
                <a:r>
                  <a:rPr lang="ky-KG" sz="2400" dirty="0"/>
                  <a:t>                х=17</a:t>
                </a:r>
              </a:p>
              <a:p>
                <a:pPr marL="0" indent="0">
                  <a:buNone/>
                </a:pPr>
                <a:r>
                  <a:rPr lang="ky-KG" sz="2400" dirty="0"/>
                  <a:t>Тек: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ky-KG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400" b="0" i="1" smtClean="0">
                            <a:latin typeface="Cambria Math" panose="02040503050406030204" pitchFamily="18" charset="0"/>
                          </a:rPr>
                          <m:t>5∗17−7</m:t>
                        </m:r>
                      </m:num>
                      <m:den>
                        <m:r>
                          <a:rPr lang="ky-KG" sz="24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ky-KG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ky-KG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ky-KG" sz="2400" b="0" i="1" smtClean="0">
                            <a:latin typeface="Cambria Math" panose="02040503050406030204" pitchFamily="18" charset="0"/>
                          </a:rPr>
                          <m:t>17−5</m:t>
                        </m:r>
                      </m:num>
                      <m:den>
                        <m:r>
                          <a:rPr lang="ky-KG" sz="24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ky-KG" sz="2400" dirty="0"/>
                  <a:t>=5</a:t>
                </a:r>
              </a:p>
              <a:p>
                <a:pPr marL="0" indent="0">
                  <a:buNone/>
                </a:pPr>
                <a:r>
                  <a:rPr lang="ky-KG" sz="2400" dirty="0"/>
                  <a:t>              5=5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984" t="-1129" b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429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240</Words>
  <Application>Microsoft Office PowerPoint</Application>
  <PresentationFormat>Широкоэкранный</PresentationFormat>
  <Paragraphs>96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Times New Roman</vt:lpstr>
      <vt:lpstr>Wingdings</vt:lpstr>
      <vt:lpstr>Wingdings 3</vt:lpstr>
      <vt:lpstr>Легкий дым</vt:lpstr>
      <vt:lpstr>Тема:Бир мүчөнү көп мүчөгө көбөйтүү.</vt:lpstr>
      <vt:lpstr>           Топтор</vt:lpstr>
      <vt:lpstr>Алтын эрежелер: </vt:lpstr>
      <vt:lpstr>Эсептөө жөндөмүн көтөрүү.</vt:lpstr>
      <vt:lpstr>Эсептөө жөндөмүн көтөрүү.</vt:lpstr>
      <vt:lpstr>Үй тапшырма №681</vt:lpstr>
      <vt:lpstr>                   №684</vt:lpstr>
      <vt:lpstr> №684</vt:lpstr>
      <vt:lpstr>                 №684</vt:lpstr>
      <vt:lpstr> №684</vt:lpstr>
      <vt:lpstr>Математикалык табышмак:</vt:lpstr>
      <vt:lpstr>Математикалык табышмак:</vt:lpstr>
      <vt:lpstr>Алтынбек арифметикалык көнүгүү иштеп жаткан .Ал эшикке чыгып кетери менен , Айсулуу  тамашага салып бардык арифметикалык амалдардын белгилерин жана кашааларды өчүрүп салды . Натыйжада төмөнкүдөй жыйынтык чыгып калды:  </vt:lpstr>
      <vt:lpstr>Күндөрдүн аталышын билесиӊерби?</vt:lpstr>
      <vt:lpstr>Үй тапшырма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Тема:Бир мҮчӨнҮ кӨп мҮчӨгӨ кӨбӨйтүү.</dc:title>
  <dc:creator>User</dc:creator>
  <cp:lastModifiedBy>пользователь</cp:lastModifiedBy>
  <cp:revision>17</cp:revision>
  <dcterms:created xsi:type="dcterms:W3CDTF">2019-12-18T15:27:05Z</dcterms:created>
  <dcterms:modified xsi:type="dcterms:W3CDTF">2021-05-10T06:40:34Z</dcterms:modified>
</cp:coreProperties>
</file>