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74" r:id="rId3"/>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6" r:id="rId18"/>
    <p:sldId id="277" r:id="rId19"/>
    <p:sldId id="285" r:id="rId20"/>
    <p:sldId id="279" r:id="rId21"/>
    <p:sldId id="280" r:id="rId22"/>
    <p:sldId id="281" r:id="rId23"/>
    <p:sldId id="282" r:id="rId24"/>
    <p:sldId id="283" r:id="rId25"/>
    <p:sldId id="278" r:id="rId26"/>
    <p:sldId id="284" r:id="rId27"/>
    <p:sldId id="286" r:id="rId28"/>
    <p:sldId id="270" r:id="rId29"/>
    <p:sldId id="271" r:id="rId30"/>
    <p:sldId id="272" r:id="rId31"/>
    <p:sldId id="273"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069CB8-F204-4D06-B913-C5A26A89888A}" type="datetimeFigureOut">
              <a:rPr lang="en-US" smtClean="0"/>
              <a:t>8/15/2020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453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B6E300-0A13-4A81-945A-7333C271A069}" type="datetimeFigureOut">
              <a:rPr lang="en-US" smtClean="0"/>
              <a:t>8/15/2020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120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671962-1EA4-46E7-BCB0-F36CE46D1A59}" type="datetimeFigureOut">
              <a:rPr lang="en-US" smtClean="0"/>
              <a:t>8/15/2020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820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0BB376-B19C-488D-ABEB-03C7E6E9E3E0}" type="datetimeFigureOut">
              <a:rPr lang="en-US" smtClean="0"/>
              <a:t>8/15/2020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389743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6F077B-A50F-4D64-8574-E2D6A98A5553}" type="datetimeFigureOut">
              <a:rPr lang="en-US" smtClean="0"/>
              <a:t>8/15/2020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208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9E2A62-1983-43A1-A163-D8AA46534C80}" type="datetimeFigureOut">
              <a:rPr lang="en-US" smtClean="0"/>
              <a:t>8/15/2020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4261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98F3E3B-34E3-4345-B2A1-994B83598A9C}" type="datetimeFigureOut">
              <a:rPr lang="en-US" smtClean="0"/>
              <a:t>8/15/2020</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45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816C96-82A1-4D77-8ADA-627AC6FE3D65}" type="datetimeFigureOut">
              <a:rPr lang="en-US" smtClean="0"/>
              <a:t>8/15/2020</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235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102C1E-28F2-47E9-802D-339E64E2F920}" type="datetimeFigureOut">
              <a:rPr lang="en-US" smtClean="0"/>
              <a:t>8/15/2020</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4543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4271A48-F18A-45B3-BC05-1E27DA3F88AF}" type="datetimeFigureOut">
              <a:rPr lang="en-US" smtClean="0"/>
              <a:t>8/15/2020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824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5B747F8-9654-4282-85D2-65F41AAE7A75}" type="datetimeFigureOut">
              <a:rPr lang="en-US" smtClean="0"/>
              <a:t>8/15/2020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310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5B261-8843-42D1-AAFC-05E20E2D9B97}" type="datetimeFigureOut">
              <a:rPr lang="en-US" smtClean="0"/>
              <a:t>8/15/2020</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19199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1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g"/></Relationships>
</file>

<file path=ppt/slides/_rels/slide1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6.xml"/><Relationship Id="rId5" Type="http://schemas.openxmlformats.org/officeDocument/2006/relationships/image" Target="../media/image62.JPG"/><Relationship Id="rId4" Type="http://schemas.openxmlformats.org/officeDocument/2006/relationships/image" Target="../media/image61.JPG"/></Relationships>
</file>

<file path=ppt/slides/_rels/slide1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6.xml"/><Relationship Id="rId5" Type="http://schemas.openxmlformats.org/officeDocument/2006/relationships/image" Target="../media/image66.JPG"/><Relationship Id="rId4" Type="http://schemas.openxmlformats.org/officeDocument/2006/relationships/image" Target="../media/image65.JPG"/></Relationships>
</file>

<file path=ppt/slides/_rels/slide1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6.xml"/><Relationship Id="rId5" Type="http://schemas.openxmlformats.org/officeDocument/2006/relationships/image" Target="../media/image70.JPG"/><Relationship Id="rId4" Type="http://schemas.openxmlformats.org/officeDocument/2006/relationships/image" Target="../media/image6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6.xml"/><Relationship Id="rId5" Type="http://schemas.openxmlformats.org/officeDocument/2006/relationships/image" Target="../media/image74.JPG"/><Relationship Id="rId4" Type="http://schemas.openxmlformats.org/officeDocument/2006/relationships/image" Target="../media/image73.JPG"/></Relationships>
</file>

<file path=ppt/slides/_rels/slide2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6.xml"/><Relationship Id="rId5" Type="http://schemas.openxmlformats.org/officeDocument/2006/relationships/image" Target="../media/image78.JPG"/><Relationship Id="rId4" Type="http://schemas.openxmlformats.org/officeDocument/2006/relationships/image" Target="../media/image77.JPG"/></Relationships>
</file>

<file path=ppt/slides/_rels/slide22.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6.xml"/><Relationship Id="rId5" Type="http://schemas.openxmlformats.org/officeDocument/2006/relationships/image" Target="../media/image82.JPG"/><Relationship Id="rId4" Type="http://schemas.openxmlformats.org/officeDocument/2006/relationships/image" Target="../media/image81.JPG"/></Relationships>
</file>

<file path=ppt/slides/_rels/slide2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6.xml"/><Relationship Id="rId5" Type="http://schemas.openxmlformats.org/officeDocument/2006/relationships/image" Target="../media/image86.JPG"/><Relationship Id="rId4" Type="http://schemas.openxmlformats.org/officeDocument/2006/relationships/image" Target="../media/image85.JPG"/></Relationships>
</file>

<file path=ppt/slides/_rels/slide24.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6.xml"/><Relationship Id="rId5" Type="http://schemas.openxmlformats.org/officeDocument/2006/relationships/image" Target="../media/image90.JPG"/><Relationship Id="rId4" Type="http://schemas.openxmlformats.org/officeDocument/2006/relationships/image" Target="../media/image89.JPG"/></Relationships>
</file>

<file path=ppt/slides/_rels/slide25.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6.xml"/><Relationship Id="rId6" Type="http://schemas.openxmlformats.org/officeDocument/2006/relationships/image" Target="../media/image95.JPG"/><Relationship Id="rId5" Type="http://schemas.openxmlformats.org/officeDocument/2006/relationships/image" Target="../media/image94.JPG"/><Relationship Id="rId4" Type="http://schemas.openxmlformats.org/officeDocument/2006/relationships/image" Target="../media/image93.JPG"/></Relationships>
</file>

<file path=ppt/slides/_rels/slide26.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6.xml"/><Relationship Id="rId6" Type="http://schemas.openxmlformats.org/officeDocument/2006/relationships/image" Target="../media/image100.JPG"/><Relationship Id="rId5" Type="http://schemas.openxmlformats.org/officeDocument/2006/relationships/image" Target="../media/image99.JPG"/><Relationship Id="rId4" Type="http://schemas.openxmlformats.org/officeDocument/2006/relationships/image" Target="../media/image98.JPG"/></Relationships>
</file>

<file path=ppt/slides/_rels/slide27.xml.rels><?xml version="1.0" encoding="UTF-8" standalone="yes"?>
<Relationships xmlns="http://schemas.openxmlformats.org/package/2006/relationships"><Relationship Id="rId8" Type="http://schemas.openxmlformats.org/officeDocument/2006/relationships/image" Target="../media/image107.JPG"/><Relationship Id="rId3" Type="http://schemas.openxmlformats.org/officeDocument/2006/relationships/image" Target="../media/image102.JPG"/><Relationship Id="rId7" Type="http://schemas.openxmlformats.org/officeDocument/2006/relationships/image" Target="../media/image106.JPG"/><Relationship Id="rId2" Type="http://schemas.openxmlformats.org/officeDocument/2006/relationships/image" Target="../media/image101.JPG"/><Relationship Id="rId1" Type="http://schemas.openxmlformats.org/officeDocument/2006/relationships/slideLayout" Target="../slideLayouts/slideLayout6.xml"/><Relationship Id="rId6" Type="http://schemas.openxmlformats.org/officeDocument/2006/relationships/image" Target="../media/image105.JPG"/><Relationship Id="rId5" Type="http://schemas.openxmlformats.org/officeDocument/2006/relationships/image" Target="../media/image104.JPG"/><Relationship Id="rId4" Type="http://schemas.openxmlformats.org/officeDocument/2006/relationships/image" Target="../media/image103.JPG"/><Relationship Id="rId9" Type="http://schemas.openxmlformats.org/officeDocument/2006/relationships/image" Target="../media/image108.JPG"/></Relationships>
</file>

<file path=ppt/slides/_rels/slide28.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109.JPG"/><Relationship Id="rId1" Type="http://schemas.openxmlformats.org/officeDocument/2006/relationships/slideLayout" Target="../slideLayouts/slideLayout2.xml"/><Relationship Id="rId5" Type="http://schemas.openxmlformats.org/officeDocument/2006/relationships/image" Target="../media/image112.JPG"/><Relationship Id="rId4" Type="http://schemas.openxmlformats.org/officeDocument/2006/relationships/image" Target="../media/image111.JPG"/></Relationships>
</file>

<file path=ppt/slides/_rels/slide2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113.JPG"/><Relationship Id="rId1" Type="http://schemas.openxmlformats.org/officeDocument/2006/relationships/slideLayout" Target="../slideLayouts/slideLayout2.xml"/><Relationship Id="rId6" Type="http://schemas.openxmlformats.org/officeDocument/2006/relationships/image" Target="../media/image117.JPG"/><Relationship Id="rId5" Type="http://schemas.openxmlformats.org/officeDocument/2006/relationships/image" Target="../media/image116.JPG"/><Relationship Id="rId4" Type="http://schemas.openxmlformats.org/officeDocument/2006/relationships/image" Target="../media/image1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118.JPG"/><Relationship Id="rId1" Type="http://schemas.openxmlformats.org/officeDocument/2006/relationships/slideLayout" Target="../slideLayouts/slideLayout2.xml"/><Relationship Id="rId6" Type="http://schemas.openxmlformats.org/officeDocument/2006/relationships/image" Target="../media/image122.JPG"/><Relationship Id="rId5" Type="http://schemas.openxmlformats.org/officeDocument/2006/relationships/image" Target="../media/image121.JPG"/><Relationship Id="rId4" Type="http://schemas.openxmlformats.org/officeDocument/2006/relationships/image" Target="../media/image120.JPG"/></Relationships>
</file>

<file path=ppt/slides/_rels/slide31.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23.JPG"/><Relationship Id="rId1" Type="http://schemas.openxmlformats.org/officeDocument/2006/relationships/slideLayout" Target="../slideLayouts/slideLayout2.xml"/><Relationship Id="rId6" Type="http://schemas.openxmlformats.org/officeDocument/2006/relationships/image" Target="../media/image127.JPG"/><Relationship Id="rId5" Type="http://schemas.openxmlformats.org/officeDocument/2006/relationships/image" Target="../media/image126.JPG"/><Relationship Id="rId4" Type="http://schemas.openxmlformats.org/officeDocument/2006/relationships/image" Target="../media/image1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image" Target="../media/image128.JPG"/><Relationship Id="rId1" Type="http://schemas.openxmlformats.org/officeDocument/2006/relationships/slideLayout" Target="../slideLayouts/slideLayout2.xml"/><Relationship Id="rId5" Type="http://schemas.openxmlformats.org/officeDocument/2006/relationships/image" Target="../media/image131.JPG"/><Relationship Id="rId4" Type="http://schemas.openxmlformats.org/officeDocument/2006/relationships/image" Target="../media/image130.JPG"/></Relationships>
</file>

<file path=ppt/slides/_rels/slide34.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image" Target="../media/image132.JPG"/><Relationship Id="rId1" Type="http://schemas.openxmlformats.org/officeDocument/2006/relationships/slideLayout" Target="../slideLayouts/slideLayout2.xml"/><Relationship Id="rId5" Type="http://schemas.openxmlformats.org/officeDocument/2006/relationships/image" Target="../media/image135.JPG"/><Relationship Id="rId4" Type="http://schemas.openxmlformats.org/officeDocument/2006/relationships/image" Target="../media/image134.JPG"/></Relationships>
</file>

<file path=ppt/slides/_rels/slide35.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136.JPG"/><Relationship Id="rId1" Type="http://schemas.openxmlformats.org/officeDocument/2006/relationships/slideLayout" Target="../slideLayouts/slideLayout2.xml"/><Relationship Id="rId4" Type="http://schemas.openxmlformats.org/officeDocument/2006/relationships/image" Target="../media/image138.JPG"/></Relationships>
</file>

<file path=ppt/slides/_rels/slide36.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image" Target="../media/image139.JPG"/><Relationship Id="rId1" Type="http://schemas.openxmlformats.org/officeDocument/2006/relationships/slideLayout" Target="../slideLayouts/slideLayout2.xml"/><Relationship Id="rId5" Type="http://schemas.openxmlformats.org/officeDocument/2006/relationships/image" Target="../media/image142.JPG"/><Relationship Id="rId4" Type="http://schemas.openxmlformats.org/officeDocument/2006/relationships/image" Target="../media/image141.JPG"/></Relationships>
</file>

<file path=ppt/slides/_rels/slide37.xml.rels><?xml version="1.0" encoding="UTF-8" standalone="yes"?>
<Relationships xmlns="http://schemas.openxmlformats.org/package/2006/relationships"><Relationship Id="rId3" Type="http://schemas.openxmlformats.org/officeDocument/2006/relationships/image" Target="../media/image144.JPG"/><Relationship Id="rId7" Type="http://schemas.openxmlformats.org/officeDocument/2006/relationships/image" Target="../media/image148.JPG"/><Relationship Id="rId2" Type="http://schemas.openxmlformats.org/officeDocument/2006/relationships/image" Target="../media/image143.JPG"/><Relationship Id="rId1" Type="http://schemas.openxmlformats.org/officeDocument/2006/relationships/slideLayout" Target="../slideLayouts/slideLayout2.xml"/><Relationship Id="rId6" Type="http://schemas.openxmlformats.org/officeDocument/2006/relationships/image" Target="../media/image147.JPG"/><Relationship Id="rId5" Type="http://schemas.openxmlformats.org/officeDocument/2006/relationships/image" Target="../media/image146.JPG"/><Relationship Id="rId4" Type="http://schemas.openxmlformats.org/officeDocument/2006/relationships/image" Target="../media/image145.JPG"/></Relationships>
</file>

<file path=ppt/slides/_rels/slide38.xml.rels><?xml version="1.0" encoding="UTF-8" standalone="yes"?>
<Relationships xmlns="http://schemas.openxmlformats.org/package/2006/relationships"><Relationship Id="rId3" Type="http://schemas.openxmlformats.org/officeDocument/2006/relationships/image" Target="../media/image150.JPG"/><Relationship Id="rId2" Type="http://schemas.openxmlformats.org/officeDocument/2006/relationships/image" Target="../media/image149.JPG"/><Relationship Id="rId1" Type="http://schemas.openxmlformats.org/officeDocument/2006/relationships/slideLayout" Target="../slideLayouts/slideLayout2.xml"/><Relationship Id="rId5" Type="http://schemas.openxmlformats.org/officeDocument/2006/relationships/image" Target="../media/image152.JPG"/><Relationship Id="rId4" Type="http://schemas.openxmlformats.org/officeDocument/2006/relationships/image" Target="../media/image151.JPG"/></Relationships>
</file>

<file path=ppt/slides/_rels/slide39.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image" Target="../media/image15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8" Type="http://schemas.openxmlformats.org/officeDocument/2006/relationships/image" Target="../media/image161.JPG"/><Relationship Id="rId3" Type="http://schemas.openxmlformats.org/officeDocument/2006/relationships/image" Target="../media/image156.JPG"/><Relationship Id="rId7" Type="http://schemas.openxmlformats.org/officeDocument/2006/relationships/image" Target="../media/image160.JPG"/><Relationship Id="rId2" Type="http://schemas.openxmlformats.org/officeDocument/2006/relationships/image" Target="../media/image155.JPG"/><Relationship Id="rId1" Type="http://schemas.openxmlformats.org/officeDocument/2006/relationships/slideLayout" Target="../slideLayouts/slideLayout2.xml"/><Relationship Id="rId6" Type="http://schemas.openxmlformats.org/officeDocument/2006/relationships/image" Target="../media/image159.JPG"/><Relationship Id="rId5" Type="http://schemas.openxmlformats.org/officeDocument/2006/relationships/image" Target="../media/image158.JPG"/><Relationship Id="rId4" Type="http://schemas.openxmlformats.org/officeDocument/2006/relationships/image" Target="../media/image157.JPG"/></Relationships>
</file>

<file path=ppt/slides/_rels/slide41.xml.rels><?xml version="1.0" encoding="UTF-8" standalone="yes"?>
<Relationships xmlns="http://schemas.openxmlformats.org/package/2006/relationships"><Relationship Id="rId3" Type="http://schemas.openxmlformats.org/officeDocument/2006/relationships/image" Target="../media/image163.JPG"/><Relationship Id="rId2" Type="http://schemas.openxmlformats.org/officeDocument/2006/relationships/image" Target="../media/image162.JPG"/><Relationship Id="rId1" Type="http://schemas.openxmlformats.org/officeDocument/2006/relationships/slideLayout" Target="../slideLayouts/slideLayout2.xml"/><Relationship Id="rId5" Type="http://schemas.openxmlformats.org/officeDocument/2006/relationships/image" Target="../media/image165.JPG"/><Relationship Id="rId4" Type="http://schemas.openxmlformats.org/officeDocument/2006/relationships/image" Target="../media/image164.JPG"/></Relationships>
</file>

<file path=ppt/slides/_rels/slide42.xml.rels><?xml version="1.0" encoding="UTF-8" standalone="yes"?>
<Relationships xmlns="http://schemas.openxmlformats.org/package/2006/relationships"><Relationship Id="rId3" Type="http://schemas.openxmlformats.org/officeDocument/2006/relationships/image" Target="../media/image167.JPG"/><Relationship Id="rId2" Type="http://schemas.openxmlformats.org/officeDocument/2006/relationships/image" Target="../media/image166.JPG"/><Relationship Id="rId1" Type="http://schemas.openxmlformats.org/officeDocument/2006/relationships/slideLayout" Target="../slideLayouts/slideLayout2.xml"/><Relationship Id="rId5" Type="http://schemas.openxmlformats.org/officeDocument/2006/relationships/image" Target="../media/image169.JPG"/><Relationship Id="rId4" Type="http://schemas.openxmlformats.org/officeDocument/2006/relationships/image" Target="../media/image168.JPG"/></Relationships>
</file>

<file path=ppt/slides/_rels/slide43.xml.rels><?xml version="1.0" encoding="UTF-8" standalone="yes"?>
<Relationships xmlns="http://schemas.openxmlformats.org/package/2006/relationships"><Relationship Id="rId3" Type="http://schemas.openxmlformats.org/officeDocument/2006/relationships/image" Target="../media/image171.JPG"/><Relationship Id="rId2" Type="http://schemas.openxmlformats.org/officeDocument/2006/relationships/image" Target="../media/image170.JPG"/><Relationship Id="rId1" Type="http://schemas.openxmlformats.org/officeDocument/2006/relationships/slideLayout" Target="../slideLayouts/slideLayout2.xml"/><Relationship Id="rId4" Type="http://schemas.openxmlformats.org/officeDocument/2006/relationships/image" Target="../media/image147.JPG"/></Relationships>
</file>

<file path=ppt/slides/_rels/slide44.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image" Target="../media/image172.JPG"/><Relationship Id="rId1" Type="http://schemas.openxmlformats.org/officeDocument/2006/relationships/slideLayout" Target="../slideLayouts/slideLayout2.xml"/><Relationship Id="rId6" Type="http://schemas.openxmlformats.org/officeDocument/2006/relationships/image" Target="../media/image176.JPG"/><Relationship Id="rId5" Type="http://schemas.openxmlformats.org/officeDocument/2006/relationships/image" Target="../media/image175.JPG"/><Relationship Id="rId4" Type="http://schemas.openxmlformats.org/officeDocument/2006/relationships/image" Target="../media/image174.JPG"/></Relationships>
</file>

<file path=ppt/slides/_rels/slide45.xml.rels><?xml version="1.0" encoding="UTF-8" standalone="yes"?>
<Relationships xmlns="http://schemas.openxmlformats.org/package/2006/relationships"><Relationship Id="rId8" Type="http://schemas.openxmlformats.org/officeDocument/2006/relationships/image" Target="../media/image183.JPG"/><Relationship Id="rId3" Type="http://schemas.openxmlformats.org/officeDocument/2006/relationships/image" Target="../media/image178.JPG"/><Relationship Id="rId7" Type="http://schemas.openxmlformats.org/officeDocument/2006/relationships/image" Target="../media/image182.JPG"/><Relationship Id="rId2" Type="http://schemas.openxmlformats.org/officeDocument/2006/relationships/image" Target="../media/image177.JPG"/><Relationship Id="rId1" Type="http://schemas.openxmlformats.org/officeDocument/2006/relationships/slideLayout" Target="../slideLayouts/slideLayout2.xml"/><Relationship Id="rId6" Type="http://schemas.openxmlformats.org/officeDocument/2006/relationships/image" Target="../media/image181.JPG"/><Relationship Id="rId5" Type="http://schemas.openxmlformats.org/officeDocument/2006/relationships/image" Target="../media/image180.JPG"/><Relationship Id="rId4" Type="http://schemas.openxmlformats.org/officeDocument/2006/relationships/image" Target="../media/image179.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0912" y="347730"/>
            <a:ext cx="11153104" cy="6233374"/>
          </a:xfrm>
        </p:spPr>
        <p:txBody>
          <a:bodyPr>
            <a:noAutofit/>
          </a:bodyPr>
          <a:lstStyle/>
          <a:p>
            <a:r>
              <a:rPr lang="ky-KG" sz="4000" b="1" i="1" dirty="0" smtClean="0">
                <a:solidFill>
                  <a:srgbClr val="FF0000"/>
                </a:solidFill>
                <a:latin typeface="Cambria" panose="02040503050406030204" pitchFamily="18" charset="0"/>
              </a:rPr>
              <a:t>№50 жалпы билим берүү орто мектеби</a:t>
            </a:r>
            <a:r>
              <a:rPr lang="ky-KG" sz="4000" b="1" i="1" dirty="0">
                <a:solidFill>
                  <a:srgbClr val="FF0000"/>
                </a:solidFill>
                <a:latin typeface="Cambria" panose="02040503050406030204" pitchFamily="18" charset="0"/>
              </a:rPr>
              <a:t/>
            </a:r>
            <a:br>
              <a:rPr lang="ky-KG" sz="4000" b="1" i="1" dirty="0">
                <a:solidFill>
                  <a:srgbClr val="FF0000"/>
                </a:solidFill>
                <a:latin typeface="Cambria" panose="02040503050406030204" pitchFamily="18" charset="0"/>
              </a:rPr>
            </a:br>
            <a:r>
              <a:rPr lang="ky-KG" sz="4000" b="1" i="1" dirty="0" smtClean="0">
                <a:solidFill>
                  <a:srgbClr val="FF0000"/>
                </a:solidFill>
                <a:latin typeface="Cambria" panose="02040503050406030204" pitchFamily="18" charset="0"/>
              </a:rPr>
              <a:t/>
            </a:r>
            <a:br>
              <a:rPr lang="ky-KG" sz="4000" b="1" i="1" dirty="0" smtClean="0">
                <a:solidFill>
                  <a:srgbClr val="FF0000"/>
                </a:solidFill>
                <a:latin typeface="Cambria" panose="02040503050406030204" pitchFamily="18" charset="0"/>
              </a:rPr>
            </a:br>
            <a:r>
              <a:rPr lang="ky-KG" sz="4000" b="1" i="1" dirty="0" smtClean="0">
                <a:solidFill>
                  <a:srgbClr val="FF0000"/>
                </a:solidFill>
                <a:latin typeface="Cambria" panose="02040503050406030204" pitchFamily="18" charset="0"/>
              </a:rPr>
              <a:t/>
            </a:r>
            <a:br>
              <a:rPr lang="ky-KG" sz="4000" b="1" i="1" dirty="0" smtClean="0">
                <a:solidFill>
                  <a:srgbClr val="FF0000"/>
                </a:solidFill>
                <a:latin typeface="Cambria" panose="02040503050406030204" pitchFamily="18" charset="0"/>
              </a:rPr>
            </a:br>
            <a:r>
              <a:rPr lang="ky-KG" sz="4000" b="1" i="1" dirty="0">
                <a:solidFill>
                  <a:srgbClr val="FF0000"/>
                </a:solidFill>
                <a:latin typeface="Cambria" panose="02040503050406030204" pitchFamily="18" charset="0"/>
              </a:rPr>
              <a:t>Окутуу кыргыз тилинде жүргүзүлгөн башталгыч класстарынын </a:t>
            </a:r>
            <a:br>
              <a:rPr lang="ky-KG" sz="4000" b="1" i="1" dirty="0">
                <a:solidFill>
                  <a:srgbClr val="FF0000"/>
                </a:solidFill>
                <a:latin typeface="Cambria" panose="02040503050406030204" pitchFamily="18" charset="0"/>
              </a:rPr>
            </a:br>
            <a:r>
              <a:rPr lang="ky-KG" sz="4000" b="1" i="1" dirty="0">
                <a:solidFill>
                  <a:srgbClr val="FF0000"/>
                </a:solidFill>
                <a:latin typeface="Cambria" panose="02040503050406030204" pitchFamily="18" charset="0"/>
              </a:rPr>
              <a:t>усулдук бирикмеси</a:t>
            </a:r>
            <a:br>
              <a:rPr lang="ky-KG" sz="4000" b="1" i="1" dirty="0">
                <a:solidFill>
                  <a:srgbClr val="FF0000"/>
                </a:solidFill>
                <a:latin typeface="Cambria" panose="02040503050406030204" pitchFamily="18" charset="0"/>
              </a:rPr>
            </a:br>
            <a:r>
              <a:rPr lang="ky-KG" sz="4000" b="1" i="1" dirty="0" smtClean="0">
                <a:latin typeface="Cambria" panose="02040503050406030204" pitchFamily="18" charset="0"/>
              </a:rPr>
              <a:t/>
            </a:r>
            <a:br>
              <a:rPr lang="ky-KG" sz="4000" b="1" i="1" dirty="0" smtClean="0">
                <a:latin typeface="Cambria" panose="02040503050406030204" pitchFamily="18" charset="0"/>
              </a:rPr>
            </a:br>
            <a:r>
              <a:rPr lang="ky-KG" sz="4000" b="1" i="1" dirty="0" smtClean="0">
                <a:latin typeface="Cambria" panose="02040503050406030204" pitchFamily="18" charset="0"/>
              </a:rPr>
              <a:t/>
            </a:r>
            <a:br>
              <a:rPr lang="ky-KG" sz="4000" b="1" i="1" dirty="0" smtClean="0">
                <a:latin typeface="Cambria" panose="02040503050406030204" pitchFamily="18" charset="0"/>
              </a:rPr>
            </a:br>
            <a:r>
              <a:rPr lang="ky-KG" sz="4000" b="1" i="1" dirty="0" smtClean="0">
                <a:latin typeface="Cambria" panose="02040503050406030204" pitchFamily="18" charset="0"/>
              </a:rPr>
              <a:t/>
            </a:r>
            <a:br>
              <a:rPr lang="ky-KG" sz="4000" b="1" i="1" dirty="0" smtClean="0">
                <a:latin typeface="Cambria" panose="02040503050406030204" pitchFamily="18" charset="0"/>
              </a:rPr>
            </a:br>
            <a:endParaRPr lang="ru-RU" sz="4000" dirty="0">
              <a:latin typeface="Cambria" panose="02040503050406030204" pitchFamily="18" charset="0"/>
            </a:endParaRPr>
          </a:p>
        </p:txBody>
      </p:sp>
    </p:spTree>
    <p:extLst>
      <p:ext uri="{BB962C8B-B14F-4D97-AF65-F5344CB8AC3E}">
        <p14:creationId xmlns:p14="http://schemas.microsoft.com/office/powerpoint/2010/main" val="166971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3805" r="8457"/>
          <a:stretch/>
        </p:blipFill>
        <p:spPr>
          <a:xfrm>
            <a:off x="4404615" y="137304"/>
            <a:ext cx="3760631" cy="3030897"/>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5447" r="5539"/>
          <a:stretch/>
        </p:blipFill>
        <p:spPr>
          <a:xfrm>
            <a:off x="8384189" y="3416588"/>
            <a:ext cx="3555702" cy="3312622"/>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471" y="137305"/>
            <a:ext cx="4123073" cy="3030897"/>
          </a:xfrm>
          <a:prstGeom prst="rect">
            <a:avLst/>
          </a:prstGeom>
        </p:spPr>
      </p:pic>
      <p:pic>
        <p:nvPicPr>
          <p:cNvPr id="13" name="Рисунок 12"/>
          <p:cNvPicPr>
            <a:picLocks noChangeAspect="1"/>
          </p:cNvPicPr>
          <p:nvPr/>
        </p:nvPicPr>
        <p:blipFill rotWithShape="1">
          <a:blip r:embed="rId5">
            <a:extLst>
              <a:ext uri="{28A0092B-C50C-407E-A947-70E740481C1C}">
                <a14:useLocalDpi xmlns:a14="http://schemas.microsoft.com/office/drawing/2010/main" val="0"/>
              </a:ext>
            </a:extLst>
          </a:blip>
          <a:srcRect t="14085"/>
          <a:stretch/>
        </p:blipFill>
        <p:spPr>
          <a:xfrm>
            <a:off x="132478" y="3416587"/>
            <a:ext cx="4156268" cy="3312623"/>
          </a:xfrm>
          <a:prstGeom prst="rect">
            <a:avLst/>
          </a:prstGeom>
        </p:spPr>
      </p:pic>
      <p:pic>
        <p:nvPicPr>
          <p:cNvPr id="14" name="Рисунок 13"/>
          <p:cNvPicPr>
            <a:picLocks noChangeAspect="1"/>
          </p:cNvPicPr>
          <p:nvPr/>
        </p:nvPicPr>
        <p:blipFill rotWithShape="1">
          <a:blip r:embed="rId6">
            <a:extLst>
              <a:ext uri="{28A0092B-C50C-407E-A947-70E740481C1C}">
                <a14:useLocalDpi xmlns:a14="http://schemas.microsoft.com/office/drawing/2010/main" val="0"/>
              </a:ext>
            </a:extLst>
          </a:blip>
          <a:srcRect l="94" t="22347" b="9671"/>
          <a:stretch/>
        </p:blipFill>
        <p:spPr>
          <a:xfrm>
            <a:off x="8268317" y="137305"/>
            <a:ext cx="3808296" cy="3030897"/>
          </a:xfrm>
          <a:prstGeom prst="rect">
            <a:avLst/>
          </a:prstGeom>
        </p:spPr>
      </p:pic>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4616" y="3416587"/>
            <a:ext cx="3863702" cy="3312623"/>
          </a:xfrm>
          <a:prstGeom prst="rect">
            <a:avLst/>
          </a:prstGeom>
        </p:spPr>
      </p:pic>
    </p:spTree>
    <p:extLst>
      <p:ext uri="{BB962C8B-B14F-4D97-AF65-F5344CB8AC3E}">
        <p14:creationId xmlns:p14="http://schemas.microsoft.com/office/powerpoint/2010/main" val="712007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3437" y="204713"/>
            <a:ext cx="11440732" cy="646331"/>
          </a:xfrm>
          <a:prstGeom prst="rect">
            <a:avLst/>
          </a:prstGeom>
        </p:spPr>
        <p:txBody>
          <a:bodyPr wrap="square">
            <a:spAutoFit/>
          </a:bodyPr>
          <a:lstStyle/>
          <a:p>
            <a:r>
              <a:rPr lang="ru-RU" b="1" i="1" dirty="0" err="1" smtClean="0">
                <a:latin typeface="Cambria" panose="02040503050406030204" pitchFamily="18" charset="0"/>
              </a:rPr>
              <a:t>Окуу</a:t>
            </a:r>
            <a:r>
              <a:rPr lang="ru-RU" b="1" i="1" dirty="0" smtClean="0">
                <a:latin typeface="Cambria" panose="02040503050406030204" pitchFamily="18" charset="0"/>
              </a:rPr>
              <a:t> </a:t>
            </a:r>
            <a:r>
              <a:rPr lang="ru-RU" b="1" i="1" dirty="0" err="1" smtClean="0">
                <a:latin typeface="Cambria" panose="02040503050406030204" pitchFamily="18" charset="0"/>
              </a:rPr>
              <a:t>жана</a:t>
            </a:r>
            <a:r>
              <a:rPr lang="ru-RU" b="1" i="1" dirty="0" smtClean="0">
                <a:latin typeface="Cambria" panose="02040503050406030204" pitchFamily="18" charset="0"/>
              </a:rPr>
              <a:t> </a:t>
            </a:r>
            <a:r>
              <a:rPr lang="ru-RU" b="1" i="1" dirty="0" err="1" smtClean="0">
                <a:latin typeface="Cambria" panose="02040503050406030204" pitchFamily="18" charset="0"/>
              </a:rPr>
              <a:t>кыргыз</a:t>
            </a:r>
            <a:r>
              <a:rPr lang="ru-RU" b="1" i="1" dirty="0" smtClean="0">
                <a:latin typeface="Cambria" panose="02040503050406030204" pitchFamily="18" charset="0"/>
              </a:rPr>
              <a:t> тили </a:t>
            </a:r>
            <a:r>
              <a:rPr lang="ru-RU" b="1" i="1" dirty="0" err="1" smtClean="0">
                <a:latin typeface="Cambria" panose="02040503050406030204" pitchFamily="18" charset="0"/>
              </a:rPr>
              <a:t>предмети</a:t>
            </a:r>
            <a:r>
              <a:rPr lang="ru-RU" b="1" i="1" dirty="0" smtClean="0">
                <a:latin typeface="Cambria" panose="02040503050406030204" pitchFamily="18" charset="0"/>
              </a:rPr>
              <a:t>                </a:t>
            </a:r>
            <a:r>
              <a:rPr lang="ru-RU" b="1" i="1" dirty="0" err="1" smtClean="0">
                <a:latin typeface="Cambria" panose="02040503050406030204" pitchFamily="18" charset="0"/>
              </a:rPr>
              <a:t>Интеграцияланган</a:t>
            </a:r>
            <a:r>
              <a:rPr lang="ru-RU" b="1" i="1" dirty="0" smtClean="0">
                <a:latin typeface="Cambria" panose="02040503050406030204" pitchFamily="18" charset="0"/>
              </a:rPr>
              <a:t> </a:t>
            </a:r>
            <a:r>
              <a:rPr lang="ru-RU" b="1" i="1" dirty="0" err="1" smtClean="0">
                <a:latin typeface="Cambria" panose="02040503050406030204" pitchFamily="18" charset="0"/>
              </a:rPr>
              <a:t>сабак</a:t>
            </a:r>
            <a:r>
              <a:rPr lang="ru-RU" b="1" i="1" dirty="0" smtClean="0">
                <a:latin typeface="Cambria" panose="02040503050406030204" pitchFamily="18" charset="0"/>
              </a:rPr>
              <a:t>                         4-А-Б-класстар </a:t>
            </a:r>
          </a:p>
          <a:p>
            <a:r>
              <a:rPr lang="ru-RU" b="1" i="1" dirty="0" smtClean="0">
                <a:latin typeface="Cambria" panose="02040503050406030204" pitchFamily="18" charset="0"/>
              </a:rPr>
              <a:t>                              </a:t>
            </a:r>
            <a:r>
              <a:rPr lang="ru-RU" b="1" i="1" dirty="0" err="1" smtClean="0">
                <a:latin typeface="Cambria" panose="02040503050406030204" pitchFamily="18" charset="0"/>
              </a:rPr>
              <a:t>Мугалимдер</a:t>
            </a:r>
            <a:r>
              <a:rPr lang="ru-RU" b="1" i="1" dirty="0" smtClean="0">
                <a:latin typeface="Cambria" panose="02040503050406030204" pitchFamily="18" charset="0"/>
              </a:rPr>
              <a:t>:  </a:t>
            </a:r>
            <a:r>
              <a:rPr lang="ru-RU" b="1" i="1" dirty="0" err="1" smtClean="0">
                <a:latin typeface="Cambria" panose="02040503050406030204" pitchFamily="18" charset="0"/>
              </a:rPr>
              <a:t>Мамбетакунова</a:t>
            </a:r>
            <a:r>
              <a:rPr lang="ru-RU" b="1" i="1" dirty="0" smtClean="0">
                <a:latin typeface="Cambria" panose="02040503050406030204" pitchFamily="18" charset="0"/>
              </a:rPr>
              <a:t> С. А.                </a:t>
            </a:r>
            <a:r>
              <a:rPr lang="ru-RU" b="1" i="1" dirty="0" err="1" smtClean="0">
                <a:latin typeface="Cambria" panose="02040503050406030204" pitchFamily="18" charset="0"/>
              </a:rPr>
              <a:t>Жусубакунова</a:t>
            </a:r>
            <a:r>
              <a:rPr lang="ru-RU" b="1" i="1" dirty="0" smtClean="0">
                <a:latin typeface="Cambria" panose="02040503050406030204" pitchFamily="18" charset="0"/>
              </a:rPr>
              <a:t> Ж. К.</a:t>
            </a: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3333" t="10141" b="19061"/>
          <a:stretch/>
        </p:blipFill>
        <p:spPr>
          <a:xfrm>
            <a:off x="6063803" y="851044"/>
            <a:ext cx="5458577" cy="271365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803" y="3680607"/>
            <a:ext cx="5458578" cy="3067923"/>
          </a:xfrm>
          <a:prstGeom prst="rect">
            <a:avLst/>
          </a:prstGeom>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9102" t="12395" b="34460"/>
          <a:stretch/>
        </p:blipFill>
        <p:spPr>
          <a:xfrm>
            <a:off x="343437" y="3680607"/>
            <a:ext cx="5071698" cy="3067923"/>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055" y="847540"/>
            <a:ext cx="4960080" cy="2717157"/>
          </a:xfrm>
          <a:prstGeom prst="rect">
            <a:avLst/>
          </a:prstGeom>
        </p:spPr>
      </p:pic>
    </p:spTree>
    <p:extLst>
      <p:ext uri="{BB962C8B-B14F-4D97-AF65-F5344CB8AC3E}">
        <p14:creationId xmlns:p14="http://schemas.microsoft.com/office/powerpoint/2010/main" val="1974853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15917"/>
          <a:stretch/>
        </p:blipFill>
        <p:spPr>
          <a:xfrm>
            <a:off x="558083" y="3568557"/>
            <a:ext cx="5044225" cy="3065173"/>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6813" b="4610"/>
          <a:stretch/>
        </p:blipFill>
        <p:spPr>
          <a:xfrm>
            <a:off x="6619742" y="3635173"/>
            <a:ext cx="4607685" cy="303719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83" y="236148"/>
            <a:ext cx="5160135" cy="3251915"/>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t="27794" b="28075"/>
          <a:stretch/>
        </p:blipFill>
        <p:spPr>
          <a:xfrm>
            <a:off x="6619742" y="197512"/>
            <a:ext cx="4607685" cy="3251915"/>
          </a:xfrm>
          <a:prstGeom prst="rect">
            <a:avLst/>
          </a:prstGeom>
        </p:spPr>
      </p:pic>
    </p:spTree>
    <p:extLst>
      <p:ext uri="{BB962C8B-B14F-4D97-AF65-F5344CB8AC3E}">
        <p14:creationId xmlns:p14="http://schemas.microsoft.com/office/powerpoint/2010/main" val="1331230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0455" y="278819"/>
            <a:ext cx="11655381" cy="369332"/>
          </a:xfrm>
          <a:prstGeom prst="rect">
            <a:avLst/>
          </a:prstGeom>
        </p:spPr>
        <p:txBody>
          <a:bodyPr wrap="square">
            <a:spAutoFit/>
          </a:bodyPr>
          <a:lstStyle/>
          <a:p>
            <a:r>
              <a:rPr lang="ru-RU" b="1" i="1" dirty="0" err="1" smtClean="0">
                <a:latin typeface="Cambria" panose="02040503050406030204" pitchFamily="18" charset="0"/>
              </a:rPr>
              <a:t>Тарбиялык</a:t>
            </a:r>
            <a:r>
              <a:rPr lang="ru-RU" b="1" i="1" dirty="0" smtClean="0">
                <a:latin typeface="Cambria" panose="02040503050406030204" pitchFamily="18" charset="0"/>
              </a:rPr>
              <a:t> </a:t>
            </a:r>
            <a:r>
              <a:rPr lang="ru-RU" b="1" i="1" dirty="0" err="1" smtClean="0">
                <a:latin typeface="Cambria" panose="02040503050406030204" pitchFamily="18" charset="0"/>
              </a:rPr>
              <a:t>саат</a:t>
            </a:r>
            <a:r>
              <a:rPr lang="ru-RU" b="1" i="1" dirty="0" smtClean="0">
                <a:latin typeface="Cambria" panose="02040503050406030204" pitchFamily="18" charset="0"/>
              </a:rPr>
              <a:t>.                        Тема:   «</a:t>
            </a:r>
            <a:r>
              <a:rPr lang="ru-RU" b="1" i="1" dirty="0" err="1" smtClean="0">
                <a:latin typeface="Cambria" panose="02040503050406030204" pitchFamily="18" charset="0"/>
              </a:rPr>
              <a:t>Карысы</a:t>
            </a:r>
            <a:r>
              <a:rPr lang="ru-RU" b="1" i="1" dirty="0" smtClean="0">
                <a:latin typeface="Cambria" panose="02040503050406030204" pitchFamily="18" charset="0"/>
              </a:rPr>
              <a:t> </a:t>
            </a:r>
            <a:r>
              <a:rPr lang="ru-RU" b="1" i="1" dirty="0" err="1" smtClean="0">
                <a:latin typeface="Cambria" panose="02040503050406030204" pitchFamily="18" charset="0"/>
              </a:rPr>
              <a:t>бардын</a:t>
            </a:r>
            <a:r>
              <a:rPr lang="ru-RU" b="1" i="1" dirty="0" smtClean="0">
                <a:latin typeface="Cambria" panose="02040503050406030204" pitchFamily="18" charset="0"/>
              </a:rPr>
              <a:t> – </a:t>
            </a:r>
            <a:r>
              <a:rPr lang="ru-RU" b="1" i="1" dirty="0" err="1" smtClean="0">
                <a:latin typeface="Cambria" panose="02040503050406030204" pitchFamily="18" charset="0"/>
              </a:rPr>
              <a:t>ырысы</a:t>
            </a:r>
            <a:r>
              <a:rPr lang="ru-RU" b="1" i="1" dirty="0" smtClean="0">
                <a:latin typeface="Cambria" panose="02040503050406030204" pitchFamily="18" charset="0"/>
              </a:rPr>
              <a:t> бар»                             1-2-3-4-класстар.</a:t>
            </a:r>
            <a:endParaRPr lang="ru-RU" b="1" i="1" dirty="0">
              <a:latin typeface="Cambria" panose="020405030504060302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04" y="3959293"/>
            <a:ext cx="5689760" cy="2772667"/>
          </a:xfrm>
          <a:prstGeom prst="rect">
            <a:avLst/>
          </a:prstGeom>
        </p:spPr>
      </p:pic>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23193" t="29483" b="2911"/>
          <a:stretch/>
        </p:blipFill>
        <p:spPr>
          <a:xfrm>
            <a:off x="180303" y="795290"/>
            <a:ext cx="5169833" cy="3016863"/>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104" y="795291"/>
            <a:ext cx="5689760" cy="3016862"/>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303" y="3959292"/>
            <a:ext cx="5169833" cy="2752389"/>
          </a:xfrm>
          <a:prstGeom prst="rect">
            <a:avLst/>
          </a:prstGeom>
        </p:spPr>
      </p:pic>
    </p:spTree>
    <p:extLst>
      <p:ext uri="{BB962C8B-B14F-4D97-AF65-F5344CB8AC3E}">
        <p14:creationId xmlns:p14="http://schemas.microsoft.com/office/powerpoint/2010/main" val="2122360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14952" r="2894" b="13987"/>
          <a:stretch/>
        </p:blipFill>
        <p:spPr>
          <a:xfrm>
            <a:off x="5814187" y="118244"/>
            <a:ext cx="5838674" cy="320450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9" y="3538940"/>
            <a:ext cx="5618980" cy="315807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170" y="3555039"/>
            <a:ext cx="5561690" cy="3125876"/>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r="7203" b="21878"/>
          <a:stretch/>
        </p:blipFill>
        <p:spPr>
          <a:xfrm>
            <a:off x="102068" y="118245"/>
            <a:ext cx="5410089" cy="3204505"/>
          </a:xfrm>
          <a:prstGeom prst="rect">
            <a:avLst/>
          </a:prstGeom>
        </p:spPr>
      </p:pic>
    </p:spTree>
    <p:extLst>
      <p:ext uri="{BB962C8B-B14F-4D97-AF65-F5344CB8AC3E}">
        <p14:creationId xmlns:p14="http://schemas.microsoft.com/office/powerpoint/2010/main" val="2483159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430" y="3304936"/>
            <a:ext cx="5629777" cy="3263290"/>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3636" t="7844" b="3723"/>
          <a:stretch/>
        </p:blipFill>
        <p:spPr>
          <a:xfrm>
            <a:off x="206921" y="171493"/>
            <a:ext cx="4133259" cy="2880799"/>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308"/>
          <a:stretch/>
        </p:blipFill>
        <p:spPr>
          <a:xfrm>
            <a:off x="206921" y="3304936"/>
            <a:ext cx="5665846" cy="3263290"/>
          </a:xfrm>
          <a:prstGeom prst="rect">
            <a:avLst/>
          </a:prstGeom>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l="32654"/>
          <a:stretch/>
        </p:blipFill>
        <p:spPr>
          <a:xfrm>
            <a:off x="8881133" y="171494"/>
            <a:ext cx="3059074" cy="2880798"/>
          </a:xfrm>
          <a:prstGeom prst="rect">
            <a:avLst/>
          </a:prstGeom>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l="6831" r="2603"/>
          <a:stretch/>
        </p:blipFill>
        <p:spPr>
          <a:xfrm>
            <a:off x="4494725" y="171492"/>
            <a:ext cx="4275788" cy="2880800"/>
          </a:xfrm>
          <a:prstGeom prst="rect">
            <a:avLst/>
          </a:prstGeom>
        </p:spPr>
      </p:pic>
    </p:spTree>
    <p:extLst>
      <p:ext uri="{BB962C8B-B14F-4D97-AF65-F5344CB8AC3E}">
        <p14:creationId xmlns:p14="http://schemas.microsoft.com/office/powerpoint/2010/main" val="2135548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5910" y="169452"/>
            <a:ext cx="11938715" cy="738664"/>
          </a:xfrm>
          <a:prstGeom prst="rect">
            <a:avLst/>
          </a:prstGeom>
        </p:spPr>
        <p:txBody>
          <a:bodyPr wrap="square">
            <a:spAutoFit/>
          </a:bodyPr>
          <a:lstStyle/>
          <a:p>
            <a:r>
              <a:rPr lang="ru-RU" sz="2400" b="1" i="1" dirty="0" err="1" smtClean="0">
                <a:latin typeface="Cambria" panose="02040503050406030204" pitchFamily="18" charset="0"/>
              </a:rPr>
              <a:t>Класстар</a:t>
            </a:r>
            <a:r>
              <a:rPr lang="ru-RU" sz="2400" b="1" i="1" dirty="0" smtClean="0">
                <a:latin typeface="Cambria" panose="02040503050406030204" pitchFamily="18" charset="0"/>
              </a:rPr>
              <a:t> </a:t>
            </a:r>
            <a:r>
              <a:rPr lang="ru-RU" sz="2400" b="1" i="1" dirty="0" err="1" smtClean="0">
                <a:latin typeface="Cambria" panose="02040503050406030204" pitchFamily="18" charset="0"/>
              </a:rPr>
              <a:t>аралык</a:t>
            </a:r>
            <a:r>
              <a:rPr lang="ru-RU" sz="2400" b="1" i="1" dirty="0" smtClean="0">
                <a:latin typeface="Cambria" panose="02040503050406030204" pitchFamily="18" charset="0"/>
              </a:rPr>
              <a:t> </a:t>
            </a:r>
            <a:r>
              <a:rPr lang="ru-RU" sz="2400" b="1" i="1" dirty="0" err="1" smtClean="0">
                <a:latin typeface="Cambria" panose="02040503050406030204" pitchFamily="18" charset="0"/>
              </a:rPr>
              <a:t>таймаш</a:t>
            </a:r>
            <a:r>
              <a:rPr lang="ru-RU" sz="2400" b="1" i="1" dirty="0" smtClean="0">
                <a:latin typeface="Cambria" panose="02040503050406030204" pitchFamily="18" charset="0"/>
              </a:rPr>
              <a:t> </a:t>
            </a:r>
            <a:r>
              <a:rPr lang="ru-RU" sz="2400" b="1" i="1" dirty="0" err="1" smtClean="0">
                <a:latin typeface="Cambria" panose="02040503050406030204" pitchFamily="18" charset="0"/>
              </a:rPr>
              <a:t>тарбиялык</a:t>
            </a:r>
            <a:r>
              <a:rPr lang="ru-RU" sz="2400" b="1" i="1" dirty="0" smtClean="0">
                <a:latin typeface="Cambria" panose="02040503050406030204" pitchFamily="18" charset="0"/>
              </a:rPr>
              <a:t> </a:t>
            </a:r>
            <a:r>
              <a:rPr lang="ru-RU" sz="2400" b="1" i="1" dirty="0" err="1" smtClean="0">
                <a:latin typeface="Cambria" panose="02040503050406030204" pitchFamily="18" charset="0"/>
              </a:rPr>
              <a:t>сааты</a:t>
            </a:r>
            <a:r>
              <a:rPr lang="ru-RU" sz="2400" b="1" i="1" dirty="0" smtClean="0">
                <a:latin typeface="Cambria" panose="02040503050406030204" pitchFamily="18" charset="0"/>
              </a:rPr>
              <a:t>.      Тема: «</a:t>
            </a:r>
            <a:r>
              <a:rPr lang="ru-RU" sz="2400" b="1" i="1" dirty="0" err="1" smtClean="0">
                <a:latin typeface="Cambria" panose="02040503050406030204" pitchFamily="18" charset="0"/>
              </a:rPr>
              <a:t>Берекелүү</a:t>
            </a:r>
            <a:r>
              <a:rPr lang="ru-RU" sz="2400" b="1" i="1" dirty="0" smtClean="0">
                <a:latin typeface="Cambria" panose="02040503050406030204" pitchFamily="18" charset="0"/>
              </a:rPr>
              <a:t> алтын </a:t>
            </a:r>
            <a:r>
              <a:rPr lang="ru-RU" sz="2400" b="1" i="1" dirty="0" err="1" smtClean="0">
                <a:latin typeface="Cambria" panose="02040503050406030204" pitchFamily="18" charset="0"/>
              </a:rPr>
              <a:t>күз</a:t>
            </a:r>
            <a:r>
              <a:rPr lang="ru-RU" sz="2400" b="1" i="1" dirty="0" smtClean="0">
                <a:latin typeface="Cambria" panose="02040503050406030204" pitchFamily="18" charset="0"/>
              </a:rPr>
              <a:t>»</a:t>
            </a:r>
          </a:p>
          <a:p>
            <a:r>
              <a:rPr lang="ru-RU" b="1" i="1" dirty="0" smtClean="0">
                <a:latin typeface="Cambria" panose="02040503050406030204" pitchFamily="18" charset="0"/>
              </a:rPr>
              <a:t>1-А класс.          Класс </a:t>
            </a:r>
            <a:r>
              <a:rPr lang="ru-RU" b="1" i="1" dirty="0" err="1" smtClean="0">
                <a:latin typeface="Cambria" panose="02040503050406030204" pitchFamily="18" charset="0"/>
              </a:rPr>
              <a:t>жетекчи</a:t>
            </a:r>
            <a:r>
              <a:rPr lang="ru-RU" b="1" i="1" dirty="0" smtClean="0">
                <a:latin typeface="Cambria" panose="02040503050406030204" pitchFamily="18" charset="0"/>
              </a:rPr>
              <a:t>: </a:t>
            </a:r>
            <a:r>
              <a:rPr lang="ru-RU" b="1" i="1" dirty="0" err="1" smtClean="0">
                <a:latin typeface="Cambria" panose="02040503050406030204" pitchFamily="18" charset="0"/>
              </a:rPr>
              <a:t>Самамбаева</a:t>
            </a:r>
            <a:r>
              <a:rPr lang="ru-RU" b="1" i="1" dirty="0" smtClean="0">
                <a:latin typeface="Cambria" panose="02040503050406030204" pitchFamily="18" charset="0"/>
              </a:rPr>
              <a:t> К.К</a:t>
            </a:r>
            <a:endParaRPr lang="ru-RU" b="1" i="1" dirty="0">
              <a:latin typeface="Cambria" panose="020405030504060302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946" y="1111996"/>
            <a:ext cx="4979043" cy="271379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946" y="3940934"/>
            <a:ext cx="4979043" cy="274743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09" y="3940934"/>
            <a:ext cx="5240886" cy="2747433"/>
          </a:xfrm>
          <a:prstGeom prst="rect">
            <a:avLst/>
          </a:prstGeom>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609" y="1111996"/>
            <a:ext cx="5240886" cy="2713791"/>
          </a:xfrm>
          <a:prstGeom prst="rect">
            <a:avLst/>
          </a:prstGeom>
        </p:spPr>
      </p:pic>
    </p:spTree>
    <p:extLst>
      <p:ext uri="{BB962C8B-B14F-4D97-AF65-F5344CB8AC3E}">
        <p14:creationId xmlns:p14="http://schemas.microsoft.com/office/powerpoint/2010/main" val="2449273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283" y="957218"/>
            <a:ext cx="4958903" cy="2550017"/>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134" r="13610"/>
          <a:stretch/>
        </p:blipFill>
        <p:spPr>
          <a:xfrm>
            <a:off x="6349283" y="3704600"/>
            <a:ext cx="4965072" cy="2940898"/>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r="18993" b="7065"/>
          <a:stretch/>
        </p:blipFill>
        <p:spPr>
          <a:xfrm>
            <a:off x="514618" y="3704600"/>
            <a:ext cx="5324660" cy="2940898"/>
          </a:xfrm>
          <a:prstGeom prst="rect">
            <a:avLst/>
          </a:prstGeom>
        </p:spPr>
      </p:pic>
      <p:sp>
        <p:nvSpPr>
          <p:cNvPr id="7" name="Заголовок 6"/>
          <p:cNvSpPr>
            <a:spLocks noGrp="1"/>
          </p:cNvSpPr>
          <p:nvPr>
            <p:ph type="title"/>
          </p:nvPr>
        </p:nvSpPr>
        <p:spPr>
          <a:xfrm>
            <a:off x="296215" y="365125"/>
            <a:ext cx="11603864" cy="394729"/>
          </a:xfrm>
        </p:spPr>
        <p:txBody>
          <a:bodyPr>
            <a:normAutofit/>
          </a:bodyPr>
          <a:lstStyle/>
          <a:p>
            <a:r>
              <a:rPr lang="ru-RU" sz="1800" b="1" i="1" dirty="0" smtClean="0">
                <a:latin typeface="Cambria" panose="02040503050406030204" pitchFamily="18" charset="0"/>
              </a:rPr>
              <a:t>              1-Б класс.                                     Класс </a:t>
            </a:r>
            <a:r>
              <a:rPr lang="ru-RU" sz="1800" b="1" i="1" dirty="0" err="1" smtClean="0">
                <a:latin typeface="Cambria" panose="02040503050406030204" pitchFamily="18" charset="0"/>
              </a:rPr>
              <a:t>жетекчи</a:t>
            </a:r>
            <a:r>
              <a:rPr lang="ru-RU" sz="1800" b="1" i="1" dirty="0" smtClean="0">
                <a:latin typeface="Cambria" panose="02040503050406030204" pitchFamily="18" charset="0"/>
              </a:rPr>
              <a:t>:    </a:t>
            </a:r>
            <a:r>
              <a:rPr lang="ru-RU" sz="1800" b="1" i="1" dirty="0" err="1" smtClean="0">
                <a:latin typeface="Cambria" panose="02040503050406030204" pitchFamily="18" charset="0"/>
              </a:rPr>
              <a:t>Кутманалиева</a:t>
            </a:r>
            <a:r>
              <a:rPr lang="ru-RU" sz="1800" b="1" i="1" dirty="0" smtClean="0">
                <a:latin typeface="Cambria" panose="02040503050406030204" pitchFamily="18" charset="0"/>
              </a:rPr>
              <a:t> Б. А.</a:t>
            </a:r>
            <a:endParaRPr lang="ru-RU" sz="1800" b="1" i="1" dirty="0">
              <a:latin typeface="Cambria" panose="02040503050406030204" pitchFamily="18" charset="0"/>
            </a:endParaRPr>
          </a:p>
        </p:txBody>
      </p:sp>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t="5171" r="9478" b="11074"/>
          <a:stretch/>
        </p:blipFill>
        <p:spPr>
          <a:xfrm>
            <a:off x="514618" y="847748"/>
            <a:ext cx="5324660" cy="2768958"/>
          </a:xfrm>
          <a:prstGeom prst="rect">
            <a:avLst/>
          </a:prstGeom>
        </p:spPr>
      </p:pic>
    </p:spTree>
    <p:extLst>
      <p:ext uri="{BB962C8B-B14F-4D97-AF65-F5344CB8AC3E}">
        <p14:creationId xmlns:p14="http://schemas.microsoft.com/office/powerpoint/2010/main" val="50516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6062" y="182331"/>
            <a:ext cx="11835684" cy="369332"/>
          </a:xfrm>
          <a:prstGeom prst="rect">
            <a:avLst/>
          </a:prstGeom>
        </p:spPr>
        <p:txBody>
          <a:bodyPr wrap="square">
            <a:spAutoFit/>
          </a:bodyPr>
          <a:lstStyle/>
          <a:p>
            <a:r>
              <a:rPr lang="ru-RU" b="1" i="1" dirty="0" smtClean="0">
                <a:latin typeface="Cambria" panose="02040503050406030204" pitchFamily="18" charset="0"/>
              </a:rPr>
              <a:t>1-В </a:t>
            </a:r>
            <a:r>
              <a:rPr lang="ru-RU" b="1" i="1" dirty="0">
                <a:latin typeface="Cambria" panose="02040503050406030204" pitchFamily="18" charset="0"/>
              </a:rPr>
              <a:t>класс.                                     Класс </a:t>
            </a:r>
            <a:r>
              <a:rPr lang="ru-RU" b="1" i="1" dirty="0" err="1">
                <a:latin typeface="Cambria" panose="02040503050406030204" pitchFamily="18" charset="0"/>
              </a:rPr>
              <a:t>жетекчи</a:t>
            </a:r>
            <a:r>
              <a:rPr lang="ru-RU" b="1" i="1" dirty="0">
                <a:latin typeface="Cambria" panose="02040503050406030204" pitchFamily="18" charset="0"/>
              </a:rPr>
              <a:t>:    </a:t>
            </a:r>
            <a:r>
              <a:rPr lang="ru-RU" b="1" i="1" dirty="0" err="1" smtClean="0">
                <a:latin typeface="Cambria" panose="02040503050406030204" pitchFamily="18" charset="0"/>
              </a:rPr>
              <a:t>Тыналиева</a:t>
            </a:r>
            <a:r>
              <a:rPr lang="ru-RU" b="1" i="1" dirty="0" smtClean="0">
                <a:latin typeface="Cambria" panose="02040503050406030204" pitchFamily="18" charset="0"/>
              </a:rPr>
              <a:t> А. </a:t>
            </a:r>
            <a:r>
              <a:rPr lang="ru-RU" b="1" i="1" dirty="0">
                <a:latin typeface="Cambria" panose="02040503050406030204" pitchFamily="18" charset="0"/>
              </a:rPr>
              <a:t>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393" y="873495"/>
            <a:ext cx="4868751" cy="2736418"/>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r="3469"/>
          <a:stretch/>
        </p:blipFill>
        <p:spPr>
          <a:xfrm>
            <a:off x="7384544" y="3931745"/>
            <a:ext cx="4657201" cy="2791026"/>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8450" b="13802"/>
          <a:stretch/>
        </p:blipFill>
        <p:spPr>
          <a:xfrm>
            <a:off x="206062" y="656822"/>
            <a:ext cx="3400023" cy="6065949"/>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14403" r="18868"/>
          <a:stretch/>
        </p:blipFill>
        <p:spPr>
          <a:xfrm>
            <a:off x="3739825" y="3880520"/>
            <a:ext cx="3510980" cy="2842251"/>
          </a:xfrm>
          <a:prstGeom prst="rect">
            <a:avLst/>
          </a:prstGeom>
        </p:spPr>
      </p:pic>
    </p:spTree>
    <p:extLst>
      <p:ext uri="{BB962C8B-B14F-4D97-AF65-F5344CB8AC3E}">
        <p14:creationId xmlns:p14="http://schemas.microsoft.com/office/powerpoint/2010/main" val="575317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6062" y="243557"/>
            <a:ext cx="11771290" cy="369332"/>
          </a:xfrm>
          <a:prstGeom prst="rect">
            <a:avLst/>
          </a:prstGeom>
        </p:spPr>
        <p:txBody>
          <a:bodyPr wrap="square">
            <a:spAutoFit/>
          </a:bodyPr>
          <a:lstStyle/>
          <a:p>
            <a:r>
              <a:rPr lang="ru-RU" b="1" i="1" dirty="0" smtClean="0">
                <a:latin typeface="Cambria" panose="02040503050406030204" pitchFamily="18" charset="0"/>
              </a:rPr>
              <a:t>2-А </a:t>
            </a:r>
            <a:r>
              <a:rPr lang="ru-RU" b="1" i="1" dirty="0">
                <a:latin typeface="Cambria" panose="02040503050406030204" pitchFamily="18" charset="0"/>
              </a:rPr>
              <a:t>класс.                                     Класс </a:t>
            </a:r>
            <a:r>
              <a:rPr lang="ru-RU" b="1" i="1" dirty="0" err="1">
                <a:latin typeface="Cambria" panose="02040503050406030204" pitchFamily="18" charset="0"/>
              </a:rPr>
              <a:t>жетекчи</a:t>
            </a:r>
            <a:r>
              <a:rPr lang="ru-RU" b="1" i="1" dirty="0" smtClean="0">
                <a:latin typeface="Cambria" panose="02040503050406030204" pitchFamily="18" charset="0"/>
              </a:rPr>
              <a:t>:  </a:t>
            </a:r>
            <a:r>
              <a:rPr lang="ru-RU" b="1" i="1" dirty="0" err="1" smtClean="0">
                <a:latin typeface="Cambria" panose="02040503050406030204" pitchFamily="18" charset="0"/>
              </a:rPr>
              <a:t>Мамбетакунова</a:t>
            </a:r>
            <a:r>
              <a:rPr lang="ru-RU" b="1" i="1" dirty="0" smtClean="0">
                <a:latin typeface="Cambria" panose="02040503050406030204" pitchFamily="18" charset="0"/>
              </a:rPr>
              <a:t>  С. А </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132" r="9478" b="12188"/>
          <a:stretch/>
        </p:blipFill>
        <p:spPr>
          <a:xfrm>
            <a:off x="206062" y="703041"/>
            <a:ext cx="4842458" cy="282513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649" y="703040"/>
            <a:ext cx="4920266" cy="282513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63" y="3809396"/>
            <a:ext cx="4842458" cy="277261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649" y="3809396"/>
            <a:ext cx="5036089" cy="2772610"/>
          </a:xfrm>
          <a:prstGeom prst="rect">
            <a:avLst/>
          </a:prstGeom>
        </p:spPr>
      </p:pic>
    </p:spTree>
    <p:extLst>
      <p:ext uri="{BB962C8B-B14F-4D97-AF65-F5344CB8AC3E}">
        <p14:creationId xmlns:p14="http://schemas.microsoft.com/office/powerpoint/2010/main" val="241414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7425" y="167425"/>
            <a:ext cx="11835685" cy="6408000"/>
          </a:xfrm>
        </p:spPr>
        <p:txBody>
          <a:bodyPr>
            <a:normAutofit lnSpcReduction="10000"/>
          </a:bodyPr>
          <a:lstStyle/>
          <a:p>
            <a:pPr marL="0" indent="0">
              <a:lnSpc>
                <a:spcPct val="100000"/>
              </a:lnSpc>
              <a:buNone/>
            </a:pPr>
            <a:r>
              <a:rPr lang="ky-KG" sz="2000" b="1" dirty="0" smtClean="0">
                <a:latin typeface="Cambria" panose="02040503050406030204" pitchFamily="18" charset="0"/>
              </a:rPr>
              <a:t>         Мектептин усулдук темасы </a:t>
            </a:r>
            <a:r>
              <a:rPr lang="ky-KG" sz="2000" dirty="0" smtClean="0">
                <a:latin typeface="Cambria" panose="02040503050406030204" pitchFamily="18" charset="0"/>
              </a:rPr>
              <a:t>:</a:t>
            </a:r>
          </a:p>
          <a:p>
            <a:pPr marL="0" indent="0">
              <a:lnSpc>
                <a:spcPct val="100000"/>
              </a:lnSpc>
              <a:buNone/>
            </a:pPr>
            <a:r>
              <a:rPr lang="ky-KG" sz="1800" dirty="0" smtClean="0">
                <a:latin typeface="Cambria" panose="02040503050406030204" pitchFamily="18" charset="0"/>
              </a:rPr>
              <a:t>     </a:t>
            </a:r>
            <a:r>
              <a:rPr lang="ky-KG" sz="1800" i="1" dirty="0" smtClean="0">
                <a:latin typeface="Cambria" panose="02040503050406030204" pitchFamily="18" charset="0"/>
              </a:rPr>
              <a:t>« </a:t>
            </a:r>
            <a:r>
              <a:rPr lang="ky-KG" sz="1800" b="1" i="1" dirty="0" smtClean="0">
                <a:latin typeface="Cambria" panose="02040503050406030204" pitchFamily="18" charset="0"/>
              </a:rPr>
              <a:t>Окутууда заманбап сабактарды өтүү  билим сапатын жогорулатуунун  зарыл фактору</a:t>
            </a:r>
            <a:r>
              <a:rPr lang="ky-KG" sz="1600" b="1" i="1" dirty="0" smtClean="0">
                <a:latin typeface="Cambria" panose="02040503050406030204" pitchFamily="18" charset="0"/>
              </a:rPr>
              <a:t>»</a:t>
            </a:r>
          </a:p>
          <a:p>
            <a:pPr marL="0" indent="0">
              <a:buNone/>
            </a:pPr>
            <a:r>
              <a:rPr lang="ky-KG" sz="1800" dirty="0" smtClean="0">
                <a:latin typeface="Cambria" panose="02040503050406030204" pitchFamily="18" charset="0"/>
              </a:rPr>
              <a:t>	Мектептин жалпы темасына ылайык окутуу кыргыз тилинде жүргүзүлгөн башталгыч класстарынын УБси  билим берүүнүн мамлекеттик стандарты боюнча педагогикалык ишмердүүлүктүн инновациялык багыталышынын негизинде окутуунун активдүү усулдарын колдонуу жана  изденүүчүлүк ыкмаларын өнүктүрүү менен иш жүргүзүп жатат.</a:t>
            </a:r>
          </a:p>
          <a:p>
            <a:pPr marL="0" indent="0">
              <a:buNone/>
            </a:pPr>
            <a:r>
              <a:rPr lang="ky-KG" sz="1800" b="1" dirty="0" smtClean="0">
                <a:latin typeface="Cambria" panose="02040503050406030204" pitchFamily="18" charset="0"/>
              </a:rPr>
              <a:t> </a:t>
            </a:r>
            <a:r>
              <a:rPr lang="ky-KG" sz="1800" b="1" i="1" dirty="0" smtClean="0">
                <a:latin typeface="Cambria" panose="02040503050406030204" pitchFamily="18" charset="0"/>
              </a:rPr>
              <a:t>Негизги максат</a:t>
            </a:r>
            <a:r>
              <a:rPr lang="ky-KG" sz="1800" i="1" dirty="0" smtClean="0">
                <a:latin typeface="Cambria" panose="02040503050406030204" pitchFamily="18" charset="0"/>
              </a:rPr>
              <a:t>:  </a:t>
            </a:r>
            <a:r>
              <a:rPr lang="ky-KG" sz="1800" b="1" i="1" dirty="0" smtClean="0">
                <a:latin typeface="Cambria" panose="02040503050406030204" pitchFamily="18" charset="0"/>
              </a:rPr>
              <a:t>Билим берүүдө инсанга багыттап , жаңычыл интерактивдүү окутуунун           </a:t>
            </a:r>
          </a:p>
          <a:p>
            <a:pPr marL="0" indent="0">
              <a:lnSpc>
                <a:spcPct val="100000"/>
              </a:lnSpc>
              <a:spcBef>
                <a:spcPts val="0"/>
              </a:spcBef>
              <a:buNone/>
            </a:pPr>
            <a:r>
              <a:rPr lang="ky-KG" sz="1800" b="1" i="1" dirty="0">
                <a:latin typeface="Cambria" panose="02040503050406030204" pitchFamily="18" charset="0"/>
              </a:rPr>
              <a:t> </a:t>
            </a:r>
            <a:r>
              <a:rPr lang="ky-KG" sz="1800" b="1" i="1" dirty="0" smtClean="0">
                <a:latin typeface="Cambria" panose="02040503050406030204" pitchFamily="18" charset="0"/>
              </a:rPr>
              <a:t>                                       технологияларын, ыкмаларын , уюштуруу формаларын колдонуу менен иш  </a:t>
            </a:r>
          </a:p>
          <a:p>
            <a:pPr marL="0" indent="0">
              <a:lnSpc>
                <a:spcPct val="100000"/>
              </a:lnSpc>
              <a:spcBef>
                <a:spcPts val="0"/>
              </a:spcBef>
              <a:buNone/>
            </a:pPr>
            <a:r>
              <a:rPr lang="ky-KG" sz="1800" b="1" i="1" dirty="0">
                <a:latin typeface="Cambria" panose="02040503050406030204" pitchFamily="18" charset="0"/>
              </a:rPr>
              <a:t> </a:t>
            </a:r>
            <a:r>
              <a:rPr lang="ky-KG" sz="1800" b="1" i="1" dirty="0" smtClean="0">
                <a:latin typeface="Cambria" panose="02040503050406030204" pitchFamily="18" charset="0"/>
              </a:rPr>
              <a:t>                                       тажрыйбаларды жайылтуу </a:t>
            </a:r>
            <a:r>
              <a:rPr lang="ky-KG" sz="1800" b="1" i="1" dirty="0">
                <a:latin typeface="Cambria" panose="02040503050406030204" pitchFamily="18" charset="0"/>
              </a:rPr>
              <a:t>.</a:t>
            </a:r>
            <a:r>
              <a:rPr lang="ky-KG" sz="1800" i="1" dirty="0" smtClean="0">
                <a:latin typeface="Cambria" panose="02040503050406030204" pitchFamily="18" charset="0"/>
              </a:rPr>
              <a:t>             </a:t>
            </a:r>
          </a:p>
          <a:p>
            <a:pPr marL="0" indent="0">
              <a:buNone/>
            </a:pPr>
            <a:r>
              <a:rPr lang="ky-KG" sz="1800" dirty="0">
                <a:latin typeface="Cambria" panose="02040503050406030204" pitchFamily="18" charset="0"/>
              </a:rPr>
              <a:t>	</a:t>
            </a:r>
            <a:r>
              <a:rPr lang="ky-KG" sz="1800" dirty="0" smtClean="0">
                <a:latin typeface="Cambria" panose="02040503050406030204" pitchFamily="18" charset="0"/>
              </a:rPr>
              <a:t>Ар бир мугалим өз билимин өркүндөтүү темаларына ылайык </a:t>
            </a:r>
            <a:r>
              <a:rPr lang="ky-KG" sz="1800" dirty="0">
                <a:latin typeface="Cambria" panose="02040503050406030204" pitchFamily="18" charset="0"/>
              </a:rPr>
              <a:t>колдонулуп жаткан стандарттар аркылуу </a:t>
            </a:r>
            <a:r>
              <a:rPr lang="ky-KG" sz="1800" dirty="0" smtClean="0">
                <a:latin typeface="Cambria" panose="02040503050406030204" pitchFamily="18" charset="0"/>
              </a:rPr>
              <a:t>билим берүүнүн сапатын жакшыртуу  максатында, окутууда заманбап сабактарды өтүү, окуучуларды шыктандыруу жана чыгармачылык жөндөмдүүлүктөрүн өнүктүрүү, билимге болгон кызыгуусун арттыруу, алган билимдерин турмушта колдоно билүү жөндөмүнө калыптандыруу, заманбап окутуунун жаңы технологияларын колдонуу аркылуу окуучулардын билим- тарбиясына шарт түзүштү.</a:t>
            </a:r>
          </a:p>
          <a:p>
            <a:pPr marL="0" indent="0">
              <a:buNone/>
            </a:pPr>
            <a:r>
              <a:rPr lang="ky-KG" sz="1800" dirty="0">
                <a:latin typeface="Cambria" panose="02040503050406030204" pitchFamily="18" charset="0"/>
              </a:rPr>
              <a:t>	</a:t>
            </a:r>
            <a:r>
              <a:rPr lang="ky-KG" sz="1800" dirty="0" smtClean="0">
                <a:latin typeface="Cambria" panose="02040503050406030204" pitchFamily="18" charset="0"/>
              </a:rPr>
              <a:t>Предметтерди компетентүүлүктүн негизинде окутуу  жана баалоо процессине жаңыча мамиле кылуу, окуучулар жана ата-энелер менен педагогикалык иштерди жакшыртуу , кызматташуу жана жаңы инновациялык программаларды колдонуу, окуучуга өзүнүн жеке умтулуусун өнүктүрүүгө  мүмкүнчүлүк түзүүнү </a:t>
            </a:r>
            <a:r>
              <a:rPr lang="ky-KG" sz="1800" dirty="0">
                <a:latin typeface="Cambria" panose="02040503050406030204" pitchFamily="18" charset="0"/>
              </a:rPr>
              <a:t>ишке ашыруу </a:t>
            </a:r>
            <a:r>
              <a:rPr lang="ky-KG" sz="1800" dirty="0" smtClean="0">
                <a:latin typeface="Cambria" panose="02040503050406030204" pitchFamily="18" charset="0"/>
              </a:rPr>
              <a:t>улантылууда.</a:t>
            </a:r>
          </a:p>
          <a:p>
            <a:pPr marL="0" indent="0">
              <a:buNone/>
            </a:pPr>
            <a:r>
              <a:rPr lang="ky-KG" sz="1800" dirty="0" smtClean="0">
                <a:latin typeface="Cambria" panose="02040503050406030204" pitchFamily="18" charset="0"/>
              </a:rPr>
              <a:t>	Жаңы кадам жана жаңы технологиялар менен  билим берүүнүн сапаты өнүгүп,УБнин мугалимдери педагогикалык ишмердүүлүктөрүндө заманбап технологиялык ыкмаларды,интерактивдүү усулдарды колдонуу менен өз чеберчилигин көрсөтүшүп ачык сабактарды, тарбиялык сааттарды өтүшүп, конкурс ж.б. иш чараларга активдүү катышып жатышат.</a:t>
            </a:r>
            <a:endParaRPr lang="ru-RU" sz="1800" dirty="0">
              <a:latin typeface="Cambria" panose="02040503050406030204" pitchFamily="18" charset="0"/>
            </a:endParaRPr>
          </a:p>
        </p:txBody>
      </p:sp>
    </p:spTree>
    <p:extLst>
      <p:ext uri="{BB962C8B-B14F-4D97-AF65-F5344CB8AC3E}">
        <p14:creationId xmlns:p14="http://schemas.microsoft.com/office/powerpoint/2010/main" val="100828871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0253" y="156573"/>
            <a:ext cx="11771290" cy="369332"/>
          </a:xfrm>
          <a:prstGeom prst="rect">
            <a:avLst/>
          </a:prstGeom>
        </p:spPr>
        <p:txBody>
          <a:bodyPr wrap="square">
            <a:spAutoFit/>
          </a:bodyPr>
          <a:lstStyle/>
          <a:p>
            <a:r>
              <a:rPr lang="ru-RU" b="1" i="1" dirty="0" smtClean="0">
                <a:latin typeface="Cambria" panose="02040503050406030204" pitchFamily="18" charset="0"/>
              </a:rPr>
              <a:t>2-Б </a:t>
            </a:r>
            <a:r>
              <a:rPr lang="ru-RU" b="1" i="1" dirty="0">
                <a:latin typeface="Cambria" panose="02040503050406030204" pitchFamily="18" charset="0"/>
              </a:rPr>
              <a:t>класс.                                     Класс </a:t>
            </a:r>
            <a:r>
              <a:rPr lang="ru-RU" b="1" i="1" dirty="0" err="1">
                <a:latin typeface="Cambria" panose="02040503050406030204" pitchFamily="18" charset="0"/>
              </a:rPr>
              <a:t>жетекчи</a:t>
            </a:r>
            <a:r>
              <a:rPr lang="ru-RU" b="1" i="1" dirty="0">
                <a:latin typeface="Cambria" panose="02040503050406030204" pitchFamily="18" charset="0"/>
              </a:rPr>
              <a:t>:    </a:t>
            </a:r>
            <a:r>
              <a:rPr lang="ru-RU" b="1" i="1" dirty="0" err="1" smtClean="0">
                <a:latin typeface="Cambria" panose="02040503050406030204" pitchFamily="18" charset="0"/>
              </a:rPr>
              <a:t>Турдумамбетова</a:t>
            </a:r>
            <a:r>
              <a:rPr lang="ru-RU" b="1" i="1" dirty="0" smtClean="0">
                <a:latin typeface="Cambria" panose="02040503050406030204" pitchFamily="18" charset="0"/>
              </a:rPr>
              <a:t> Р. Б.</a:t>
            </a:r>
            <a:endParaRPr lang="ru-RU" dirty="0"/>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3526"/>
          <a:stretch/>
        </p:blipFill>
        <p:spPr>
          <a:xfrm>
            <a:off x="4076827" y="580480"/>
            <a:ext cx="4178532" cy="2837650"/>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14459" b="10423"/>
          <a:stretch/>
        </p:blipFill>
        <p:spPr>
          <a:xfrm>
            <a:off x="150252" y="525905"/>
            <a:ext cx="3752047" cy="6222625"/>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3150" r="7851"/>
          <a:stretch/>
        </p:blipFill>
        <p:spPr>
          <a:xfrm>
            <a:off x="8429887" y="580480"/>
            <a:ext cx="3663375" cy="283765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1549" y="3637217"/>
            <a:ext cx="5898524" cy="3111313"/>
          </a:xfrm>
          <a:prstGeom prst="rect">
            <a:avLst/>
          </a:prstGeom>
        </p:spPr>
      </p:pic>
    </p:spTree>
    <p:extLst>
      <p:ext uri="{BB962C8B-B14F-4D97-AF65-F5344CB8AC3E}">
        <p14:creationId xmlns:p14="http://schemas.microsoft.com/office/powerpoint/2010/main" val="3422178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3031" y="143694"/>
            <a:ext cx="11835684" cy="369332"/>
          </a:xfrm>
          <a:prstGeom prst="rect">
            <a:avLst/>
          </a:prstGeom>
        </p:spPr>
        <p:txBody>
          <a:bodyPr wrap="square">
            <a:spAutoFit/>
          </a:bodyPr>
          <a:lstStyle/>
          <a:p>
            <a:r>
              <a:rPr lang="ru-RU" b="1" i="1" dirty="0" smtClean="0">
                <a:latin typeface="Cambria" panose="02040503050406030204" pitchFamily="18" charset="0"/>
              </a:rPr>
              <a:t>2-В </a:t>
            </a:r>
            <a:r>
              <a:rPr lang="ru-RU" b="1" i="1" dirty="0">
                <a:latin typeface="Cambria" panose="02040503050406030204" pitchFamily="18" charset="0"/>
              </a:rPr>
              <a:t>класс.                                     Класс </a:t>
            </a:r>
            <a:r>
              <a:rPr lang="ru-RU" b="1" i="1" dirty="0" err="1">
                <a:latin typeface="Cambria" panose="02040503050406030204" pitchFamily="18" charset="0"/>
              </a:rPr>
              <a:t>жетекчи</a:t>
            </a:r>
            <a:r>
              <a:rPr lang="ru-RU" b="1" i="1" dirty="0">
                <a:latin typeface="Cambria" panose="02040503050406030204" pitchFamily="18" charset="0"/>
              </a:rPr>
              <a:t>:    </a:t>
            </a:r>
            <a:r>
              <a:rPr lang="ru-RU" b="1" i="1" dirty="0" err="1" smtClean="0">
                <a:latin typeface="Cambria" panose="02040503050406030204" pitchFamily="18" charset="0"/>
              </a:rPr>
              <a:t>Тыналиева</a:t>
            </a:r>
            <a:r>
              <a:rPr lang="ru-RU" b="1" i="1" dirty="0" smtClean="0">
                <a:latin typeface="Cambria" panose="02040503050406030204" pitchFamily="18" charset="0"/>
              </a:rPr>
              <a:t> А. А.</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4984" r="6637" b="16619"/>
          <a:stretch/>
        </p:blipFill>
        <p:spPr>
          <a:xfrm>
            <a:off x="218940" y="656822"/>
            <a:ext cx="3425781" cy="5975798"/>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3636" r="16364"/>
          <a:stretch/>
        </p:blipFill>
        <p:spPr>
          <a:xfrm>
            <a:off x="7585656" y="656822"/>
            <a:ext cx="4082603" cy="2868218"/>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441" t="9578" r="5672"/>
          <a:stretch/>
        </p:blipFill>
        <p:spPr>
          <a:xfrm>
            <a:off x="3844343" y="656823"/>
            <a:ext cx="3541690" cy="5975797"/>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16030" r="16490"/>
          <a:stretch/>
        </p:blipFill>
        <p:spPr>
          <a:xfrm>
            <a:off x="7585655" y="3668836"/>
            <a:ext cx="4082604" cy="2963784"/>
          </a:xfrm>
          <a:prstGeom prst="rect">
            <a:avLst/>
          </a:prstGeom>
        </p:spPr>
      </p:pic>
    </p:spTree>
    <p:extLst>
      <p:ext uri="{BB962C8B-B14F-4D97-AF65-F5344CB8AC3E}">
        <p14:creationId xmlns:p14="http://schemas.microsoft.com/office/powerpoint/2010/main" val="101215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546" y="169452"/>
            <a:ext cx="11874321" cy="369332"/>
          </a:xfrm>
          <a:prstGeom prst="rect">
            <a:avLst/>
          </a:prstGeom>
        </p:spPr>
        <p:txBody>
          <a:bodyPr wrap="square">
            <a:spAutoFit/>
          </a:bodyPr>
          <a:lstStyle/>
          <a:p>
            <a:r>
              <a:rPr lang="ru-RU" b="1" i="1" dirty="0" smtClean="0">
                <a:latin typeface="Cambria" panose="02040503050406030204" pitchFamily="18" charset="0"/>
              </a:rPr>
              <a:t>3- А </a:t>
            </a:r>
            <a:r>
              <a:rPr lang="ru-RU" b="1" i="1" dirty="0">
                <a:latin typeface="Cambria" panose="02040503050406030204" pitchFamily="18" charset="0"/>
              </a:rPr>
              <a:t>класс.                                     Класс </a:t>
            </a:r>
            <a:r>
              <a:rPr lang="ru-RU" b="1" i="1" dirty="0" err="1">
                <a:latin typeface="Cambria" panose="02040503050406030204" pitchFamily="18" charset="0"/>
              </a:rPr>
              <a:t>жетекчи</a:t>
            </a:r>
            <a:r>
              <a:rPr lang="ru-RU" b="1" i="1" dirty="0">
                <a:latin typeface="Cambria" panose="02040503050406030204" pitchFamily="18" charset="0"/>
              </a:rPr>
              <a:t>:    </a:t>
            </a:r>
            <a:r>
              <a:rPr lang="ru-RU" b="1" i="1" dirty="0" err="1" smtClean="0">
                <a:latin typeface="Cambria" panose="02040503050406030204" pitchFamily="18" charset="0"/>
              </a:rPr>
              <a:t>Батырканова</a:t>
            </a:r>
            <a:r>
              <a:rPr lang="ru-RU" b="1" i="1" dirty="0" smtClean="0">
                <a:latin typeface="Cambria" panose="02040503050406030204" pitchFamily="18" charset="0"/>
              </a:rPr>
              <a:t>  М. С.</a:t>
            </a:r>
            <a:endParaRPr lang="ru-RU" dirty="0"/>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5154" t="10517" r="11607"/>
          <a:stretch/>
        </p:blipFill>
        <p:spPr>
          <a:xfrm>
            <a:off x="154546" y="3863658"/>
            <a:ext cx="5512158" cy="2864449"/>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8409" r="2718"/>
          <a:stretch/>
        </p:blipFill>
        <p:spPr>
          <a:xfrm>
            <a:off x="5872766" y="538162"/>
            <a:ext cx="5048518" cy="3158075"/>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634" r="3970"/>
          <a:stretch/>
        </p:blipFill>
        <p:spPr>
          <a:xfrm>
            <a:off x="5872767" y="3863658"/>
            <a:ext cx="5048518" cy="2864449"/>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1684" t="18563" r="23138"/>
          <a:stretch/>
        </p:blipFill>
        <p:spPr>
          <a:xfrm>
            <a:off x="154546" y="538162"/>
            <a:ext cx="5512158" cy="3158075"/>
          </a:xfrm>
          <a:prstGeom prst="rect">
            <a:avLst/>
          </a:prstGeom>
        </p:spPr>
      </p:pic>
    </p:spTree>
    <p:extLst>
      <p:ext uri="{BB962C8B-B14F-4D97-AF65-F5344CB8AC3E}">
        <p14:creationId xmlns:p14="http://schemas.microsoft.com/office/powerpoint/2010/main" val="947196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1819" y="153404"/>
            <a:ext cx="11642501" cy="369332"/>
          </a:xfrm>
          <a:prstGeom prst="rect">
            <a:avLst/>
          </a:prstGeom>
        </p:spPr>
        <p:txBody>
          <a:bodyPr wrap="square">
            <a:spAutoFit/>
          </a:bodyPr>
          <a:lstStyle/>
          <a:p>
            <a:r>
              <a:rPr lang="ru-RU" b="1" i="1" dirty="0">
                <a:latin typeface="Cambria" panose="02040503050406030204" pitchFamily="18" charset="0"/>
              </a:rPr>
              <a:t>3- </a:t>
            </a:r>
            <a:r>
              <a:rPr lang="ru-RU" b="1" i="1" dirty="0" smtClean="0">
                <a:latin typeface="Cambria" panose="02040503050406030204" pitchFamily="18" charset="0"/>
              </a:rPr>
              <a:t>Б </a:t>
            </a:r>
            <a:r>
              <a:rPr lang="ru-RU" b="1" i="1" dirty="0">
                <a:latin typeface="Cambria" panose="02040503050406030204" pitchFamily="18" charset="0"/>
              </a:rPr>
              <a:t>класс.                                     Класс </a:t>
            </a:r>
            <a:r>
              <a:rPr lang="ru-RU" b="1" i="1" dirty="0" err="1">
                <a:latin typeface="Cambria" panose="02040503050406030204" pitchFamily="18" charset="0"/>
              </a:rPr>
              <a:t>жетекчи</a:t>
            </a:r>
            <a:r>
              <a:rPr lang="ru-RU" b="1" i="1" dirty="0" smtClean="0">
                <a:latin typeface="Cambria" panose="02040503050406030204" pitchFamily="18" charset="0"/>
              </a:rPr>
              <a:t>:    </a:t>
            </a:r>
            <a:r>
              <a:rPr lang="ru-RU" b="1" i="1" dirty="0" err="1" smtClean="0">
                <a:latin typeface="Cambria" panose="02040503050406030204" pitchFamily="18" charset="0"/>
              </a:rPr>
              <a:t>Исмаилова</a:t>
            </a:r>
            <a:r>
              <a:rPr lang="ru-RU" b="1" i="1" dirty="0" smtClean="0">
                <a:latin typeface="Cambria" panose="02040503050406030204" pitchFamily="18" charset="0"/>
              </a:rPr>
              <a:t> С. С. </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8909" t="4502" r="8852"/>
          <a:stretch/>
        </p:blipFill>
        <p:spPr>
          <a:xfrm>
            <a:off x="231819" y="746975"/>
            <a:ext cx="5228823" cy="296214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683" y="746975"/>
            <a:ext cx="5046114" cy="296214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68" y="3822275"/>
            <a:ext cx="5190723" cy="2917379"/>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6640" r="2968"/>
          <a:stretch/>
        </p:blipFill>
        <p:spPr>
          <a:xfrm>
            <a:off x="5717683" y="3845597"/>
            <a:ext cx="5046114" cy="2894057"/>
          </a:xfrm>
          <a:prstGeom prst="rect">
            <a:avLst/>
          </a:prstGeom>
        </p:spPr>
      </p:pic>
    </p:spTree>
    <p:extLst>
      <p:ext uri="{BB962C8B-B14F-4D97-AF65-F5344CB8AC3E}">
        <p14:creationId xmlns:p14="http://schemas.microsoft.com/office/powerpoint/2010/main" val="534860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8942" y="166283"/>
            <a:ext cx="11668258" cy="369332"/>
          </a:xfrm>
          <a:prstGeom prst="rect">
            <a:avLst/>
          </a:prstGeom>
        </p:spPr>
        <p:txBody>
          <a:bodyPr wrap="square">
            <a:spAutoFit/>
          </a:bodyPr>
          <a:lstStyle/>
          <a:p>
            <a:r>
              <a:rPr lang="ru-RU" b="1" i="1" dirty="0">
                <a:latin typeface="Cambria" panose="02040503050406030204" pitchFamily="18" charset="0"/>
              </a:rPr>
              <a:t>3- </a:t>
            </a:r>
            <a:r>
              <a:rPr lang="ru-RU" b="1" i="1" dirty="0" smtClean="0">
                <a:latin typeface="Cambria" panose="02040503050406030204" pitchFamily="18" charset="0"/>
              </a:rPr>
              <a:t>В </a:t>
            </a:r>
            <a:r>
              <a:rPr lang="ru-RU" b="1" i="1" dirty="0">
                <a:latin typeface="Cambria" panose="02040503050406030204" pitchFamily="18" charset="0"/>
              </a:rPr>
              <a:t>класс.                                     Класс </a:t>
            </a:r>
            <a:r>
              <a:rPr lang="ru-RU" b="1" i="1" dirty="0" err="1">
                <a:latin typeface="Cambria" panose="02040503050406030204" pitchFamily="18" charset="0"/>
              </a:rPr>
              <a:t>жетекчи</a:t>
            </a:r>
            <a:r>
              <a:rPr lang="ru-RU" b="1" i="1" dirty="0">
                <a:latin typeface="Cambria" panose="02040503050406030204" pitchFamily="18" charset="0"/>
              </a:rPr>
              <a:t>: </a:t>
            </a:r>
            <a:r>
              <a:rPr lang="ru-RU" b="1" i="1" dirty="0" smtClean="0">
                <a:latin typeface="Cambria" panose="02040503050406030204" pitchFamily="18" charset="0"/>
              </a:rPr>
              <a:t>  </a:t>
            </a:r>
            <a:r>
              <a:rPr lang="ru-RU" b="1" i="1" dirty="0" err="1" smtClean="0">
                <a:latin typeface="Cambria" panose="02040503050406030204" pitchFamily="18" charset="0"/>
              </a:rPr>
              <a:t>Кадыралиева</a:t>
            </a:r>
            <a:r>
              <a:rPr lang="ru-RU" b="1" i="1" dirty="0" smtClean="0">
                <a:latin typeface="Cambria" panose="02040503050406030204" pitchFamily="18" charset="0"/>
              </a:rPr>
              <a:t> Ж. Н</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3400" r="4597"/>
          <a:stretch/>
        </p:blipFill>
        <p:spPr>
          <a:xfrm>
            <a:off x="218942" y="821497"/>
            <a:ext cx="5254579" cy="2977771"/>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6640"/>
          <a:stretch/>
        </p:blipFill>
        <p:spPr>
          <a:xfrm>
            <a:off x="292994" y="3888607"/>
            <a:ext cx="5180527" cy="2879553"/>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300" t="9681" r="5104" b="7470"/>
          <a:stretch/>
        </p:blipFill>
        <p:spPr>
          <a:xfrm>
            <a:off x="5589432" y="821497"/>
            <a:ext cx="5641816" cy="2977771"/>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1258" r="15487"/>
          <a:stretch/>
        </p:blipFill>
        <p:spPr>
          <a:xfrm>
            <a:off x="5589432" y="3888606"/>
            <a:ext cx="5641816" cy="2879553"/>
          </a:xfrm>
          <a:prstGeom prst="rect">
            <a:avLst/>
          </a:prstGeom>
        </p:spPr>
      </p:pic>
    </p:spTree>
    <p:extLst>
      <p:ext uri="{BB962C8B-B14F-4D97-AF65-F5344CB8AC3E}">
        <p14:creationId xmlns:p14="http://schemas.microsoft.com/office/powerpoint/2010/main" val="8684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6061" y="154547"/>
            <a:ext cx="11668259" cy="369332"/>
          </a:xfrm>
          <a:prstGeom prst="rect">
            <a:avLst/>
          </a:prstGeom>
        </p:spPr>
        <p:txBody>
          <a:bodyPr wrap="square">
            <a:spAutoFit/>
          </a:bodyPr>
          <a:lstStyle/>
          <a:p>
            <a:r>
              <a:rPr lang="ru-RU" b="1" i="1" dirty="0">
                <a:latin typeface="Cambria" panose="02040503050406030204" pitchFamily="18" charset="0"/>
              </a:rPr>
              <a:t>4</a:t>
            </a:r>
            <a:r>
              <a:rPr lang="ru-RU" b="1" i="1" dirty="0" smtClean="0">
                <a:latin typeface="Cambria" panose="02040503050406030204" pitchFamily="18" charset="0"/>
              </a:rPr>
              <a:t>-А </a:t>
            </a:r>
            <a:r>
              <a:rPr lang="ru-RU" b="1" i="1" dirty="0">
                <a:latin typeface="Cambria" panose="02040503050406030204" pitchFamily="18" charset="0"/>
              </a:rPr>
              <a:t>класс.                                  </a:t>
            </a:r>
            <a:r>
              <a:rPr lang="ru-RU" b="1" i="1" dirty="0" smtClean="0">
                <a:latin typeface="Cambria" panose="02040503050406030204" pitchFamily="18" charset="0"/>
              </a:rPr>
              <a:t>        </a:t>
            </a:r>
            <a:r>
              <a:rPr lang="ru-RU" b="1" i="1" dirty="0">
                <a:latin typeface="Cambria" panose="02040503050406030204" pitchFamily="18" charset="0"/>
              </a:rPr>
              <a:t>Класс </a:t>
            </a:r>
            <a:r>
              <a:rPr lang="ru-RU" b="1" i="1" dirty="0" err="1">
                <a:latin typeface="Cambria" panose="02040503050406030204" pitchFamily="18" charset="0"/>
              </a:rPr>
              <a:t>жетекчи</a:t>
            </a:r>
            <a:r>
              <a:rPr lang="ru-RU" b="1" i="1" dirty="0">
                <a:latin typeface="Cambria" panose="02040503050406030204" pitchFamily="18" charset="0"/>
              </a:rPr>
              <a:t>:    </a:t>
            </a:r>
            <a:r>
              <a:rPr lang="ru-RU" b="1" i="1" dirty="0" err="1" smtClean="0">
                <a:latin typeface="Cambria" panose="02040503050406030204" pitchFamily="18" charset="0"/>
              </a:rPr>
              <a:t>Мамбетакунова</a:t>
            </a:r>
            <a:r>
              <a:rPr lang="ru-RU" b="1" i="1" dirty="0" smtClean="0">
                <a:latin typeface="Cambria" panose="02040503050406030204" pitchFamily="18" charset="0"/>
              </a:rPr>
              <a:t> С. А.</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507" y="3709117"/>
            <a:ext cx="4147490" cy="3058731"/>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146" y="729943"/>
            <a:ext cx="3979572" cy="286326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507" y="729943"/>
            <a:ext cx="4147490" cy="2863264"/>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8518" r="9979"/>
          <a:stretch/>
        </p:blipFill>
        <p:spPr>
          <a:xfrm>
            <a:off x="3812146" y="3748895"/>
            <a:ext cx="3979572" cy="3058731"/>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909" y="729943"/>
            <a:ext cx="3606085" cy="6037905"/>
          </a:xfrm>
          <a:prstGeom prst="rect">
            <a:avLst/>
          </a:prstGeom>
        </p:spPr>
      </p:pic>
    </p:spTree>
    <p:extLst>
      <p:ext uri="{BB962C8B-B14F-4D97-AF65-F5344CB8AC3E}">
        <p14:creationId xmlns:p14="http://schemas.microsoft.com/office/powerpoint/2010/main" val="279179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1820" y="166284"/>
            <a:ext cx="11694017" cy="369332"/>
          </a:xfrm>
          <a:prstGeom prst="rect">
            <a:avLst/>
          </a:prstGeom>
        </p:spPr>
        <p:txBody>
          <a:bodyPr wrap="square">
            <a:spAutoFit/>
          </a:bodyPr>
          <a:lstStyle/>
          <a:p>
            <a:r>
              <a:rPr lang="ru-RU" b="1" i="1" dirty="0" smtClean="0">
                <a:latin typeface="Cambria" panose="02040503050406030204" pitchFamily="18" charset="0"/>
              </a:rPr>
              <a:t>4-Б </a:t>
            </a:r>
            <a:r>
              <a:rPr lang="ru-RU" b="1" i="1" dirty="0">
                <a:latin typeface="Cambria" panose="02040503050406030204" pitchFamily="18" charset="0"/>
              </a:rPr>
              <a:t>класс.                                          Класс </a:t>
            </a:r>
            <a:r>
              <a:rPr lang="ru-RU" b="1" i="1" dirty="0" err="1">
                <a:latin typeface="Cambria" panose="02040503050406030204" pitchFamily="18" charset="0"/>
              </a:rPr>
              <a:t>жетекчи</a:t>
            </a:r>
            <a:r>
              <a:rPr lang="ru-RU" b="1" i="1" dirty="0" smtClean="0">
                <a:latin typeface="Cambria" panose="02040503050406030204" pitchFamily="18" charset="0"/>
              </a:rPr>
              <a:t>:  </a:t>
            </a:r>
            <a:r>
              <a:rPr lang="ru-RU" b="1" i="1" dirty="0" err="1" smtClean="0">
                <a:latin typeface="Cambria" panose="02040503050406030204" pitchFamily="18" charset="0"/>
              </a:rPr>
              <a:t>Жусубакунова</a:t>
            </a:r>
            <a:r>
              <a:rPr lang="ru-RU" b="1" i="1" dirty="0" smtClean="0">
                <a:latin typeface="Cambria" panose="02040503050406030204" pitchFamily="18" charset="0"/>
              </a:rPr>
              <a:t> Ж. К </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4011" r="16239"/>
          <a:stretch/>
        </p:blipFill>
        <p:spPr>
          <a:xfrm>
            <a:off x="7843236" y="535616"/>
            <a:ext cx="4082601" cy="2790540"/>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9202" r="10119" b="7981"/>
          <a:stretch/>
        </p:blipFill>
        <p:spPr>
          <a:xfrm>
            <a:off x="115911" y="516400"/>
            <a:ext cx="3464417" cy="6174277"/>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3010" r="9353"/>
          <a:stretch/>
        </p:blipFill>
        <p:spPr>
          <a:xfrm>
            <a:off x="7843235" y="3474749"/>
            <a:ext cx="4234803" cy="3215928"/>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17450"/>
          <a:stretch/>
        </p:blipFill>
        <p:spPr>
          <a:xfrm>
            <a:off x="3696237" y="3474749"/>
            <a:ext cx="4018208" cy="3215928"/>
          </a:xfrm>
          <a:prstGeom prst="rect">
            <a:avLst/>
          </a:prstGeom>
        </p:spPr>
      </p:pic>
      <p:pic>
        <p:nvPicPr>
          <p:cNvPr id="9" name="Рисунок 8"/>
          <p:cNvPicPr>
            <a:picLocks noChangeAspect="1"/>
          </p:cNvPicPr>
          <p:nvPr/>
        </p:nvPicPr>
        <p:blipFill rotWithShape="1">
          <a:blip r:embed="rId6">
            <a:extLst>
              <a:ext uri="{28A0092B-C50C-407E-A947-70E740481C1C}">
                <a14:useLocalDpi xmlns:a14="http://schemas.microsoft.com/office/drawing/2010/main" val="0"/>
              </a:ext>
            </a:extLst>
          </a:blip>
          <a:srcRect l="7767" r="1591"/>
          <a:stretch/>
        </p:blipFill>
        <p:spPr>
          <a:xfrm>
            <a:off x="3657599" y="535616"/>
            <a:ext cx="4056846" cy="2790540"/>
          </a:xfrm>
          <a:prstGeom prst="rect">
            <a:avLst/>
          </a:prstGeom>
        </p:spPr>
      </p:pic>
    </p:spTree>
    <p:extLst>
      <p:ext uri="{BB962C8B-B14F-4D97-AF65-F5344CB8AC3E}">
        <p14:creationId xmlns:p14="http://schemas.microsoft.com/office/powerpoint/2010/main" val="3382784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0304" y="179162"/>
            <a:ext cx="11616744" cy="369332"/>
          </a:xfrm>
          <a:prstGeom prst="rect">
            <a:avLst/>
          </a:prstGeom>
        </p:spPr>
        <p:txBody>
          <a:bodyPr wrap="square">
            <a:spAutoFit/>
          </a:bodyPr>
          <a:lstStyle/>
          <a:p>
            <a:r>
              <a:rPr lang="ru-RU" b="1" i="1" dirty="0" err="1" smtClean="0">
                <a:latin typeface="Cambria" panose="02040503050406030204" pitchFamily="18" charset="0"/>
              </a:rPr>
              <a:t>Калыстар</a:t>
            </a:r>
            <a:r>
              <a:rPr lang="ru-RU" b="1" i="1" dirty="0" smtClean="0">
                <a:latin typeface="Cambria" panose="02040503050406030204" pitchFamily="18" charset="0"/>
              </a:rPr>
              <a:t> </a:t>
            </a:r>
            <a:r>
              <a:rPr lang="ru-RU" b="1" i="1" dirty="0" err="1" smtClean="0">
                <a:latin typeface="Cambria" panose="02040503050406030204" pitchFamily="18" charset="0"/>
              </a:rPr>
              <a:t>тобунун</a:t>
            </a:r>
            <a:r>
              <a:rPr lang="ru-RU" b="1" i="1" dirty="0" smtClean="0">
                <a:latin typeface="Cambria" panose="02040503050406030204" pitchFamily="18" charset="0"/>
              </a:rPr>
              <a:t> </a:t>
            </a:r>
            <a:r>
              <a:rPr lang="ru-RU" b="1" i="1" dirty="0" err="1" smtClean="0">
                <a:latin typeface="Cambria" panose="02040503050406030204" pitchFamily="18" charset="0"/>
              </a:rPr>
              <a:t>жыйынтыктоо</a:t>
            </a:r>
            <a:r>
              <a:rPr lang="ru-RU" b="1" i="1" dirty="0" smtClean="0">
                <a:latin typeface="Cambria" panose="02040503050406030204" pitchFamily="18" charset="0"/>
              </a:rPr>
              <a:t> </a:t>
            </a:r>
            <a:r>
              <a:rPr lang="ru-RU" b="1" i="1" dirty="0" err="1" smtClean="0">
                <a:latin typeface="Cambria" panose="02040503050406030204" pitchFamily="18" charset="0"/>
              </a:rPr>
              <a:t>учуру</a:t>
            </a:r>
            <a:r>
              <a:rPr lang="ru-RU" b="1" i="1" dirty="0" smtClean="0">
                <a:latin typeface="Cambria" panose="02040503050406030204" pitchFamily="18" charset="0"/>
              </a:rPr>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872" y="584481"/>
            <a:ext cx="2104826" cy="3977287"/>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15808" t="18028"/>
          <a:stretch/>
        </p:blipFill>
        <p:spPr>
          <a:xfrm>
            <a:off x="3603280" y="548493"/>
            <a:ext cx="2295244" cy="399843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39" y="2646121"/>
            <a:ext cx="3335630" cy="1900807"/>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1883" t="12299"/>
          <a:stretch/>
        </p:blipFill>
        <p:spPr>
          <a:xfrm>
            <a:off x="180305" y="548494"/>
            <a:ext cx="3335628" cy="2046798"/>
          </a:xfrm>
          <a:prstGeom prst="rect">
            <a:avLst/>
          </a:prstGeom>
        </p:spPr>
      </p:pic>
      <p:pic>
        <p:nvPicPr>
          <p:cNvPr id="9" name="Рисунок 8"/>
          <p:cNvPicPr>
            <a:picLocks noChangeAspect="1"/>
          </p:cNvPicPr>
          <p:nvPr/>
        </p:nvPicPr>
        <p:blipFill rotWithShape="1">
          <a:blip r:embed="rId6">
            <a:extLst>
              <a:ext uri="{28A0092B-C50C-407E-A947-70E740481C1C}">
                <a14:useLocalDpi xmlns:a14="http://schemas.microsoft.com/office/drawing/2010/main" val="0"/>
              </a:ext>
            </a:extLst>
          </a:blip>
          <a:srcRect t="9225"/>
          <a:stretch/>
        </p:blipFill>
        <p:spPr>
          <a:xfrm>
            <a:off x="134079" y="4597757"/>
            <a:ext cx="3381854" cy="2137893"/>
          </a:xfrm>
          <a:prstGeom prst="rect">
            <a:avLst/>
          </a:prstGeom>
        </p:spPr>
      </p:pic>
      <p:pic>
        <p:nvPicPr>
          <p:cNvPr id="10" name="Рисунок 9"/>
          <p:cNvPicPr>
            <a:picLocks noChangeAspect="1"/>
          </p:cNvPicPr>
          <p:nvPr/>
        </p:nvPicPr>
        <p:blipFill rotWithShape="1">
          <a:blip r:embed="rId7">
            <a:extLst>
              <a:ext uri="{28A0092B-C50C-407E-A947-70E740481C1C}">
                <a14:useLocalDpi xmlns:a14="http://schemas.microsoft.com/office/drawing/2010/main" val="0"/>
              </a:ext>
            </a:extLst>
          </a:blip>
          <a:srcRect t="10072" r="8602" b="7287"/>
          <a:stretch/>
        </p:blipFill>
        <p:spPr>
          <a:xfrm>
            <a:off x="3603280" y="4597756"/>
            <a:ext cx="4355864" cy="2137893"/>
          </a:xfrm>
          <a:prstGeom prst="rect">
            <a:avLst/>
          </a:prstGeom>
        </p:spPr>
      </p:pic>
      <p:pic>
        <p:nvPicPr>
          <p:cNvPr id="11" name="Рисунок 10"/>
          <p:cNvPicPr>
            <a:picLocks noChangeAspect="1"/>
          </p:cNvPicPr>
          <p:nvPr/>
        </p:nvPicPr>
        <p:blipFill rotWithShape="1">
          <a:blip r:embed="rId8">
            <a:extLst>
              <a:ext uri="{28A0092B-C50C-407E-A947-70E740481C1C}">
                <a14:useLocalDpi xmlns:a14="http://schemas.microsoft.com/office/drawing/2010/main" val="0"/>
              </a:ext>
            </a:extLst>
          </a:blip>
          <a:srcRect l="7141" r="6223"/>
          <a:stretch/>
        </p:blipFill>
        <p:spPr>
          <a:xfrm>
            <a:off x="8178046" y="567323"/>
            <a:ext cx="3934921" cy="3958456"/>
          </a:xfrm>
          <a:prstGeom prst="rect">
            <a:avLst/>
          </a:prstGeom>
        </p:spPr>
      </p:pic>
      <p:pic>
        <p:nvPicPr>
          <p:cNvPr id="12" name="Рисунок 11"/>
          <p:cNvPicPr>
            <a:picLocks noChangeAspect="1"/>
          </p:cNvPicPr>
          <p:nvPr/>
        </p:nvPicPr>
        <p:blipFill rotWithShape="1">
          <a:blip r:embed="rId9">
            <a:extLst>
              <a:ext uri="{28A0092B-C50C-407E-A947-70E740481C1C}">
                <a14:useLocalDpi xmlns:a14="http://schemas.microsoft.com/office/drawing/2010/main" val="0"/>
              </a:ext>
            </a:extLst>
          </a:blip>
          <a:srcRect l="2509"/>
          <a:stretch/>
        </p:blipFill>
        <p:spPr>
          <a:xfrm>
            <a:off x="8090698" y="4597756"/>
            <a:ext cx="4022269" cy="2137893"/>
          </a:xfrm>
          <a:prstGeom prst="rect">
            <a:avLst/>
          </a:prstGeom>
        </p:spPr>
      </p:pic>
    </p:spTree>
    <p:extLst>
      <p:ext uri="{BB962C8B-B14F-4D97-AF65-F5344CB8AC3E}">
        <p14:creationId xmlns:p14="http://schemas.microsoft.com/office/powerpoint/2010/main" val="748385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8840" y="0"/>
            <a:ext cx="11616744" cy="646331"/>
          </a:xfrm>
          <a:prstGeom prst="rect">
            <a:avLst/>
          </a:prstGeom>
        </p:spPr>
        <p:txBody>
          <a:bodyPr wrap="square">
            <a:spAutoFit/>
          </a:bodyPr>
          <a:lstStyle/>
          <a:p>
            <a:r>
              <a:rPr lang="ru-RU" b="1" i="1" dirty="0" err="1" smtClean="0">
                <a:latin typeface="Cambria" panose="02040503050406030204" pitchFamily="18" charset="0"/>
              </a:rPr>
              <a:t>Класстык</a:t>
            </a:r>
            <a:r>
              <a:rPr lang="ru-RU" b="1" i="1" dirty="0" smtClean="0">
                <a:latin typeface="Cambria" panose="02040503050406030204" pitchFamily="18" charset="0"/>
              </a:rPr>
              <a:t> </a:t>
            </a:r>
            <a:r>
              <a:rPr lang="ru-RU" b="1" i="1" dirty="0" err="1" smtClean="0">
                <a:latin typeface="Cambria" panose="02040503050406030204" pitchFamily="18" charset="0"/>
              </a:rPr>
              <a:t>саат</a:t>
            </a:r>
            <a:r>
              <a:rPr lang="ru-RU" b="1" i="1" dirty="0" smtClean="0">
                <a:latin typeface="Cambria" panose="02040503050406030204" pitchFamily="18" charset="0"/>
              </a:rPr>
              <a:t>.                             1 -А-Б-В- </a:t>
            </a:r>
            <a:r>
              <a:rPr lang="ru-RU" b="1" i="1" dirty="0" err="1" smtClean="0">
                <a:latin typeface="Cambria" panose="02040503050406030204" pitchFamily="18" charset="0"/>
              </a:rPr>
              <a:t>класстар</a:t>
            </a:r>
            <a:r>
              <a:rPr lang="ru-RU" b="1" i="1" dirty="0" smtClean="0">
                <a:latin typeface="Cambria" panose="02040503050406030204" pitchFamily="18" charset="0"/>
              </a:rPr>
              <a:t>                              Тема</a:t>
            </a:r>
            <a:r>
              <a:rPr lang="ru-RU" b="1" i="1" dirty="0">
                <a:latin typeface="Cambria" panose="02040503050406030204" pitchFamily="18" charset="0"/>
              </a:rPr>
              <a:t>: </a:t>
            </a:r>
            <a:r>
              <a:rPr lang="ru-RU" b="1" i="1" dirty="0" smtClean="0">
                <a:latin typeface="Cambria" panose="02040503050406030204" pitchFamily="18" charset="0"/>
              </a:rPr>
              <a:t>«</a:t>
            </a:r>
            <a:r>
              <a:rPr lang="ru-RU" b="1" i="1" dirty="0" err="1" smtClean="0">
                <a:latin typeface="Cambria" panose="02040503050406030204" pitchFamily="18" charset="0"/>
              </a:rPr>
              <a:t>Жолдо</a:t>
            </a:r>
            <a:r>
              <a:rPr lang="ru-RU" b="1" i="1" dirty="0" smtClean="0">
                <a:latin typeface="Cambria" panose="02040503050406030204" pitchFamily="18" charset="0"/>
              </a:rPr>
              <a:t> </a:t>
            </a:r>
            <a:r>
              <a:rPr lang="ru-RU" b="1" i="1" dirty="0" err="1" smtClean="0">
                <a:latin typeface="Cambria" panose="02040503050406030204" pitchFamily="18" charset="0"/>
              </a:rPr>
              <a:t>жүрсөн</a:t>
            </a:r>
            <a:r>
              <a:rPr lang="ru-RU" b="1" i="1" dirty="0" smtClean="0">
                <a:latin typeface="Cambria" panose="02040503050406030204" pitchFamily="18" charset="0"/>
              </a:rPr>
              <a:t> сак бол»</a:t>
            </a:r>
          </a:p>
          <a:p>
            <a:r>
              <a:rPr lang="ky-KG" b="1" i="1" dirty="0" smtClean="0">
                <a:latin typeface="Cambria" panose="02040503050406030204" pitchFamily="18" charset="0"/>
              </a:rPr>
              <a:t>Класс жетекчилер:    Самамбаева К.К.              Кутманалиева Б. А.                 Тыналиева А. А.</a:t>
            </a:r>
            <a:endParaRPr lang="ru-RU" b="1" i="1" dirty="0">
              <a:latin typeface="Cambria" panose="02040503050406030204" pitchFamily="18" charset="0"/>
            </a:endParaRP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5634" r="4131"/>
          <a:stretch/>
        </p:blipFill>
        <p:spPr>
          <a:xfrm>
            <a:off x="5977944" y="646331"/>
            <a:ext cx="4606343" cy="2869601"/>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r="4554" b="8356"/>
          <a:stretch/>
        </p:blipFill>
        <p:spPr>
          <a:xfrm>
            <a:off x="493691" y="646331"/>
            <a:ext cx="5005588" cy="2869601"/>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91" y="3683357"/>
            <a:ext cx="5005588" cy="3026535"/>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7945" y="3683357"/>
            <a:ext cx="4606342" cy="3026535"/>
          </a:xfrm>
          <a:prstGeom prst="rect">
            <a:avLst/>
          </a:prstGeom>
        </p:spPr>
      </p:pic>
    </p:spTree>
    <p:extLst>
      <p:ext uri="{BB962C8B-B14F-4D97-AF65-F5344CB8AC3E}">
        <p14:creationId xmlns:p14="http://schemas.microsoft.com/office/powerpoint/2010/main" val="3319449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546" y="156573"/>
            <a:ext cx="11616744" cy="646331"/>
          </a:xfrm>
          <a:prstGeom prst="rect">
            <a:avLst/>
          </a:prstGeom>
        </p:spPr>
        <p:txBody>
          <a:bodyPr wrap="square">
            <a:spAutoFit/>
          </a:bodyPr>
          <a:lstStyle/>
          <a:p>
            <a:r>
              <a:rPr lang="ru-RU" b="1" i="1" dirty="0" err="1" smtClean="0">
                <a:latin typeface="Cambria" panose="02040503050406030204" pitchFamily="18" charset="0"/>
              </a:rPr>
              <a:t>Тарбиялык</a:t>
            </a:r>
            <a:r>
              <a:rPr lang="ru-RU" b="1" i="1" dirty="0" smtClean="0">
                <a:latin typeface="Cambria" panose="02040503050406030204" pitchFamily="18" charset="0"/>
              </a:rPr>
              <a:t> </a:t>
            </a:r>
            <a:r>
              <a:rPr lang="ru-RU" b="1" i="1" dirty="0" err="1" smtClean="0">
                <a:latin typeface="Cambria" panose="02040503050406030204" pitchFamily="18" charset="0"/>
              </a:rPr>
              <a:t>саат</a:t>
            </a:r>
            <a:r>
              <a:rPr lang="ru-RU" b="1" i="1" dirty="0" smtClean="0">
                <a:latin typeface="Cambria" panose="02040503050406030204" pitchFamily="18" charset="0"/>
              </a:rPr>
              <a:t>.     1-А класс      Тема:  «К</a:t>
            </a:r>
            <a:r>
              <a:rPr lang="ky-KG" b="1" i="1" dirty="0" smtClean="0">
                <a:latin typeface="Cambria" panose="02040503050406030204" pitchFamily="18" charset="0"/>
              </a:rPr>
              <a:t>убанып жетсе билимге ,кандай сонун салтанат</a:t>
            </a:r>
            <a:r>
              <a:rPr lang="ru-RU" b="1" i="1" dirty="0" smtClean="0">
                <a:latin typeface="Cambria" panose="02040503050406030204" pitchFamily="18" charset="0"/>
              </a:rPr>
              <a:t>» </a:t>
            </a:r>
          </a:p>
          <a:p>
            <a:r>
              <a:rPr lang="ru-RU" b="1" i="1" dirty="0" err="1" smtClean="0">
                <a:latin typeface="Cambria" panose="02040503050406030204" pitchFamily="18" charset="0"/>
              </a:rPr>
              <a:t>Мугалим</a:t>
            </a:r>
            <a:r>
              <a:rPr lang="ru-RU" b="1" i="1" dirty="0" smtClean="0">
                <a:latin typeface="Cambria" panose="02040503050406030204" pitchFamily="18" charset="0"/>
              </a:rPr>
              <a:t>: </a:t>
            </a:r>
            <a:r>
              <a:rPr lang="ru-RU" b="1" i="1" dirty="0" err="1" smtClean="0">
                <a:latin typeface="Cambria" panose="02040503050406030204" pitchFamily="18" charset="0"/>
              </a:rPr>
              <a:t>Самамбаева</a:t>
            </a:r>
            <a:r>
              <a:rPr lang="ru-RU" b="1" i="1" dirty="0" smtClean="0">
                <a:latin typeface="Cambria" panose="02040503050406030204" pitchFamily="18" charset="0"/>
              </a:rPr>
              <a:t> К. К. </a:t>
            </a:r>
            <a:endParaRPr lang="ru-RU" b="1" i="1" dirty="0">
              <a:latin typeface="Cambria" panose="02040503050406030204" pitchFamily="18" charset="0"/>
            </a:endParaRP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3761" t="14972" r="3094"/>
          <a:stretch/>
        </p:blipFill>
        <p:spPr>
          <a:xfrm>
            <a:off x="3940936" y="3851302"/>
            <a:ext cx="3477295" cy="2880658"/>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0771" r="16365"/>
          <a:stretch/>
        </p:blipFill>
        <p:spPr>
          <a:xfrm>
            <a:off x="77273" y="893575"/>
            <a:ext cx="4275786" cy="2867056"/>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46" y="3851302"/>
            <a:ext cx="3657600" cy="2880658"/>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624292" y="3882978"/>
            <a:ext cx="4353059" cy="2848982"/>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4671" y="821496"/>
            <a:ext cx="6046310" cy="2939136"/>
          </a:xfrm>
          <a:prstGeom prst="rect">
            <a:avLst/>
          </a:prstGeom>
        </p:spPr>
      </p:pic>
    </p:spTree>
    <p:extLst>
      <p:ext uri="{BB962C8B-B14F-4D97-AF65-F5344CB8AC3E}">
        <p14:creationId xmlns:p14="http://schemas.microsoft.com/office/powerpoint/2010/main" val="3124051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03" y="128788"/>
            <a:ext cx="11835686" cy="6729212"/>
          </a:xfrm>
        </p:spPr>
        <p:txBody>
          <a:bodyPr/>
          <a:lstStyle/>
          <a:p>
            <a:pPr marL="0" indent="0" algn="ctr">
              <a:spcBef>
                <a:spcPts val="0"/>
              </a:spcBef>
              <a:buNone/>
            </a:pPr>
            <a:endParaRPr lang="ky-KG" b="1" dirty="0" smtClean="0">
              <a:latin typeface="Cambria Math" panose="02040503050406030204" pitchFamily="18" charset="0"/>
              <a:ea typeface="Cambria Math" panose="02040503050406030204" pitchFamily="18" charset="0"/>
            </a:endParaRPr>
          </a:p>
          <a:p>
            <a:pPr marL="0" indent="0" algn="ctr">
              <a:spcBef>
                <a:spcPts val="0"/>
              </a:spcBef>
              <a:buNone/>
            </a:pPr>
            <a:endParaRPr lang="ky-KG" b="1" dirty="0">
              <a:latin typeface="Cambria Math" panose="02040503050406030204" pitchFamily="18" charset="0"/>
              <a:ea typeface="Cambria Math" panose="02040503050406030204" pitchFamily="18" charset="0"/>
            </a:endParaRPr>
          </a:p>
          <a:p>
            <a:pPr marL="0" indent="0" algn="ctr">
              <a:spcBef>
                <a:spcPts val="0"/>
              </a:spcBef>
              <a:buNone/>
            </a:pPr>
            <a:r>
              <a:rPr lang="ky-KG" sz="4800" b="1" dirty="0" smtClean="0">
                <a:solidFill>
                  <a:srgbClr val="00B050"/>
                </a:solidFill>
                <a:latin typeface="Cambria Math" panose="02040503050406030204" pitchFamily="18" charset="0"/>
                <a:ea typeface="Cambria Math" panose="02040503050406030204" pitchFamily="18" charset="0"/>
              </a:rPr>
              <a:t>2019-2020-окуу жылы </a:t>
            </a:r>
          </a:p>
          <a:p>
            <a:pPr marL="0" indent="0" algn="ctr">
              <a:spcBef>
                <a:spcPts val="0"/>
              </a:spcBef>
              <a:buNone/>
            </a:pPr>
            <a:endParaRPr lang="ky-KG" sz="4800" b="1" dirty="0" smtClean="0">
              <a:solidFill>
                <a:srgbClr val="00B050"/>
              </a:solidFill>
              <a:latin typeface="Cambria Math" panose="02040503050406030204" pitchFamily="18" charset="0"/>
              <a:ea typeface="Cambria Math" panose="02040503050406030204" pitchFamily="18" charset="0"/>
            </a:endParaRPr>
          </a:p>
          <a:p>
            <a:pPr marL="0" indent="0" algn="ctr">
              <a:spcBef>
                <a:spcPts val="0"/>
              </a:spcBef>
              <a:buNone/>
            </a:pPr>
            <a:endParaRPr lang="ky-KG" sz="4800" b="1" dirty="0">
              <a:solidFill>
                <a:srgbClr val="00B050"/>
              </a:solidFill>
              <a:latin typeface="Cambria Math" panose="02040503050406030204" pitchFamily="18" charset="0"/>
              <a:ea typeface="Cambria Math" panose="02040503050406030204" pitchFamily="18" charset="0"/>
            </a:endParaRPr>
          </a:p>
          <a:p>
            <a:pPr marL="0" indent="0" algn="ctr">
              <a:spcBef>
                <a:spcPts val="0"/>
              </a:spcBef>
              <a:buNone/>
            </a:pPr>
            <a:endParaRPr lang="ky-KG" sz="4800" b="1" dirty="0" smtClean="0">
              <a:solidFill>
                <a:srgbClr val="00B050"/>
              </a:solidFill>
              <a:latin typeface="Cambria Math" panose="02040503050406030204" pitchFamily="18" charset="0"/>
              <a:ea typeface="Cambria Math" panose="02040503050406030204" pitchFamily="18" charset="0"/>
            </a:endParaRPr>
          </a:p>
          <a:p>
            <a:pPr marL="0" indent="0" algn="ctr">
              <a:spcBef>
                <a:spcPts val="0"/>
              </a:spcBef>
              <a:buNone/>
            </a:pPr>
            <a:r>
              <a:rPr lang="ky-KG" sz="4800" b="1" dirty="0" smtClean="0">
                <a:solidFill>
                  <a:srgbClr val="00B050"/>
                </a:solidFill>
                <a:latin typeface="Cambria Math" panose="02040503050406030204" pitchFamily="18" charset="0"/>
                <a:ea typeface="Cambria Math" panose="02040503050406030204" pitchFamily="18" charset="0"/>
              </a:rPr>
              <a:t>Башталгыч кыргыз класстарынын жумалыгы</a:t>
            </a:r>
          </a:p>
          <a:p>
            <a:pPr marL="0">
              <a:spcBef>
                <a:spcPts val="0"/>
              </a:spcBef>
            </a:pPr>
            <a:endParaRPr lang="ky-KG" dirty="0"/>
          </a:p>
          <a:p>
            <a:pPr marL="0">
              <a:spcBef>
                <a:spcPts val="0"/>
              </a:spcBef>
            </a:pPr>
            <a:endParaRPr lang="ky-KG" dirty="0" smtClean="0"/>
          </a:p>
          <a:p>
            <a:pPr marL="0" indent="0">
              <a:spcBef>
                <a:spcPts val="0"/>
              </a:spcBef>
              <a:buNone/>
            </a:pPr>
            <a:endParaRPr lang="ky-KG" dirty="0" smtClean="0"/>
          </a:p>
        </p:txBody>
      </p:sp>
    </p:spTree>
    <p:extLst>
      <p:ext uri="{BB962C8B-B14F-4D97-AF65-F5344CB8AC3E}">
        <p14:creationId xmlns:p14="http://schemas.microsoft.com/office/powerpoint/2010/main" val="1672148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7789" y="53438"/>
            <a:ext cx="11616744" cy="646331"/>
          </a:xfrm>
          <a:prstGeom prst="rect">
            <a:avLst/>
          </a:prstGeom>
        </p:spPr>
        <p:txBody>
          <a:bodyPr wrap="square">
            <a:spAutoFit/>
          </a:bodyPr>
          <a:lstStyle/>
          <a:p>
            <a:r>
              <a:rPr lang="ru-RU" b="1" i="1" dirty="0" err="1" smtClean="0">
                <a:latin typeface="Cambria" panose="02040503050406030204" pitchFamily="18" charset="0"/>
              </a:rPr>
              <a:t>Тарбиялык</a:t>
            </a:r>
            <a:r>
              <a:rPr lang="ru-RU" b="1" i="1" dirty="0" smtClean="0">
                <a:latin typeface="Cambria" panose="02040503050406030204" pitchFamily="18" charset="0"/>
              </a:rPr>
              <a:t> </a:t>
            </a:r>
            <a:r>
              <a:rPr lang="ru-RU" b="1" i="1" dirty="0" err="1" smtClean="0">
                <a:latin typeface="Cambria" panose="02040503050406030204" pitchFamily="18" charset="0"/>
              </a:rPr>
              <a:t>саат</a:t>
            </a:r>
            <a:r>
              <a:rPr lang="ru-RU" b="1" i="1" dirty="0" smtClean="0">
                <a:latin typeface="Cambria" panose="02040503050406030204" pitchFamily="18" charset="0"/>
              </a:rPr>
              <a:t>.     3-Б класс      Тема: «</a:t>
            </a:r>
            <a:r>
              <a:rPr lang="ru-RU" b="1" i="1" dirty="0" err="1" smtClean="0">
                <a:latin typeface="Cambria" panose="02040503050406030204" pitchFamily="18" charset="0"/>
              </a:rPr>
              <a:t>Эне</a:t>
            </a:r>
            <a:r>
              <a:rPr lang="ru-RU" b="1" i="1" dirty="0" smtClean="0">
                <a:latin typeface="Cambria" panose="02040503050406030204" pitchFamily="18" charset="0"/>
              </a:rPr>
              <a:t> </a:t>
            </a:r>
            <a:r>
              <a:rPr lang="ru-RU" b="1" i="1" dirty="0" err="1" smtClean="0">
                <a:latin typeface="Cambria" panose="02040503050406030204" pitchFamily="18" charset="0"/>
              </a:rPr>
              <a:t>тилим-кыргыз</a:t>
            </a:r>
            <a:r>
              <a:rPr lang="ru-RU" b="1" i="1" dirty="0" smtClean="0">
                <a:latin typeface="Cambria" panose="02040503050406030204" pitchFamily="18" charset="0"/>
              </a:rPr>
              <a:t> </a:t>
            </a:r>
            <a:r>
              <a:rPr lang="ru-RU" b="1" i="1" dirty="0" err="1" smtClean="0">
                <a:latin typeface="Cambria" panose="02040503050406030204" pitchFamily="18" charset="0"/>
              </a:rPr>
              <a:t>тилим</a:t>
            </a:r>
            <a:r>
              <a:rPr lang="ru-RU" b="1" i="1" dirty="0" smtClean="0">
                <a:latin typeface="Cambria" panose="02040503050406030204" pitchFamily="18" charset="0"/>
              </a:rPr>
              <a:t>, </a:t>
            </a:r>
            <a:r>
              <a:rPr lang="ru-RU" b="1" i="1" dirty="0" err="1" smtClean="0">
                <a:latin typeface="Cambria" panose="02040503050406030204" pitchFamily="18" charset="0"/>
              </a:rPr>
              <a:t>өз</a:t>
            </a:r>
            <a:r>
              <a:rPr lang="ru-RU" b="1" i="1" dirty="0" smtClean="0">
                <a:latin typeface="Cambria" panose="02040503050406030204" pitchFamily="18" charset="0"/>
              </a:rPr>
              <a:t> </a:t>
            </a:r>
            <a:r>
              <a:rPr lang="ru-RU" b="1" i="1" dirty="0" err="1" smtClean="0">
                <a:latin typeface="Cambria" panose="02040503050406030204" pitchFamily="18" charset="0"/>
              </a:rPr>
              <a:t>тилим</a:t>
            </a:r>
            <a:r>
              <a:rPr lang="ru-RU" b="1" i="1" dirty="0" smtClean="0">
                <a:latin typeface="Cambria" panose="02040503050406030204" pitchFamily="18" charset="0"/>
              </a:rPr>
              <a:t>,</a:t>
            </a:r>
          </a:p>
          <a:p>
            <a:r>
              <a:rPr lang="ky-KG" b="1" i="1" dirty="0" smtClean="0">
                <a:latin typeface="Cambria" panose="02040503050406030204" pitchFamily="18" charset="0"/>
              </a:rPr>
              <a:t>                                                                                 Бир өзүң деп жашап келет ак дилим»</a:t>
            </a:r>
            <a:endParaRPr lang="ru-RU" b="1" i="1" dirty="0">
              <a:latin typeface="Cambria" panose="020405030504060302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161" y="699769"/>
            <a:ext cx="6109872" cy="2964892"/>
          </a:xfrm>
          <a:prstGeom prst="rect">
            <a:avLst/>
          </a:prstGeom>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t="10517" r="1967"/>
          <a:stretch/>
        </p:blipFill>
        <p:spPr>
          <a:xfrm>
            <a:off x="154546" y="3838526"/>
            <a:ext cx="4494727" cy="2845609"/>
          </a:xfrm>
          <a:prstGeom prst="rect">
            <a:avLst/>
          </a:prstGeom>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15154" t="2275"/>
          <a:stretch/>
        </p:blipFill>
        <p:spPr>
          <a:xfrm>
            <a:off x="177789" y="702520"/>
            <a:ext cx="5512158" cy="2962141"/>
          </a:xfrm>
          <a:prstGeom prst="rect">
            <a:avLst/>
          </a:prstGeom>
        </p:spPr>
      </p:pic>
      <p:pic>
        <p:nvPicPr>
          <p:cNvPr id="11" name="Рисунок 10"/>
          <p:cNvPicPr>
            <a:picLocks noChangeAspect="1"/>
          </p:cNvPicPr>
          <p:nvPr/>
        </p:nvPicPr>
        <p:blipFill rotWithShape="1">
          <a:blip r:embed="rId5">
            <a:extLst>
              <a:ext uri="{28A0092B-C50C-407E-A947-70E740481C1C}">
                <a14:useLocalDpi xmlns:a14="http://schemas.microsoft.com/office/drawing/2010/main" val="0"/>
              </a:ext>
            </a:extLst>
          </a:blip>
          <a:srcRect l="10146"/>
          <a:stretch/>
        </p:blipFill>
        <p:spPr>
          <a:xfrm>
            <a:off x="4760152" y="3838525"/>
            <a:ext cx="3520963" cy="2791026"/>
          </a:xfrm>
          <a:prstGeom prst="rect">
            <a:avLst/>
          </a:prstGeom>
        </p:spPr>
      </p:pic>
      <p:pic>
        <p:nvPicPr>
          <p:cNvPr id="12" name="Рисунок 11"/>
          <p:cNvPicPr>
            <a:picLocks noChangeAspect="1"/>
          </p:cNvPicPr>
          <p:nvPr/>
        </p:nvPicPr>
        <p:blipFill rotWithShape="1">
          <a:blip r:embed="rId6">
            <a:extLst>
              <a:ext uri="{28A0092B-C50C-407E-A947-70E740481C1C}">
                <a14:useLocalDpi xmlns:a14="http://schemas.microsoft.com/office/drawing/2010/main" val="0"/>
              </a:ext>
            </a:extLst>
          </a:blip>
          <a:srcRect l="23291" t="27669" r="19369"/>
          <a:stretch/>
        </p:blipFill>
        <p:spPr>
          <a:xfrm>
            <a:off x="8391994" y="3838525"/>
            <a:ext cx="3704039" cy="2845610"/>
          </a:xfrm>
          <a:prstGeom prst="rect">
            <a:avLst/>
          </a:prstGeom>
        </p:spPr>
      </p:pic>
    </p:spTree>
    <p:extLst>
      <p:ext uri="{BB962C8B-B14F-4D97-AF65-F5344CB8AC3E}">
        <p14:creationId xmlns:p14="http://schemas.microsoft.com/office/powerpoint/2010/main" val="4014662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787" y="206062"/>
            <a:ext cx="11925837" cy="369332"/>
          </a:xfrm>
          <a:prstGeom prst="rect">
            <a:avLst/>
          </a:prstGeom>
        </p:spPr>
        <p:txBody>
          <a:bodyPr wrap="square">
            <a:spAutoFit/>
          </a:bodyPr>
          <a:lstStyle/>
          <a:p>
            <a:r>
              <a:rPr lang="ru-RU" b="1" i="1" dirty="0" err="1">
                <a:latin typeface="Cambria" panose="02040503050406030204" pitchFamily="18" charset="0"/>
              </a:rPr>
              <a:t>Тарбиялык</a:t>
            </a:r>
            <a:r>
              <a:rPr lang="ru-RU" b="1" i="1" dirty="0">
                <a:latin typeface="Cambria" panose="02040503050406030204" pitchFamily="18" charset="0"/>
              </a:rPr>
              <a:t> </a:t>
            </a:r>
            <a:r>
              <a:rPr lang="ru-RU" b="1" i="1" dirty="0" err="1">
                <a:latin typeface="Cambria" panose="02040503050406030204" pitchFamily="18" charset="0"/>
              </a:rPr>
              <a:t>саат</a:t>
            </a:r>
            <a:r>
              <a:rPr lang="ru-RU" b="1" i="1" dirty="0">
                <a:latin typeface="Cambria" panose="02040503050406030204" pitchFamily="18" charset="0"/>
              </a:rPr>
              <a:t>.     </a:t>
            </a:r>
            <a:r>
              <a:rPr lang="ru-RU" b="1" i="1" dirty="0" smtClean="0">
                <a:latin typeface="Cambria" panose="02040503050406030204" pitchFamily="18" charset="0"/>
              </a:rPr>
              <a:t>3-В </a:t>
            </a:r>
            <a:r>
              <a:rPr lang="ru-RU" b="1" i="1" dirty="0">
                <a:latin typeface="Cambria" panose="02040503050406030204" pitchFamily="18" charset="0"/>
              </a:rPr>
              <a:t>класс      Тема: </a:t>
            </a:r>
            <a:r>
              <a:rPr lang="ru-RU" b="1" i="1" dirty="0" smtClean="0">
                <a:latin typeface="Cambria" panose="02040503050406030204" pitchFamily="18" charset="0"/>
              </a:rPr>
              <a:t>«</a:t>
            </a:r>
            <a:r>
              <a:rPr lang="ky-KG" b="1" i="1" dirty="0" smtClean="0">
                <a:latin typeface="Cambria" panose="02040503050406030204" pitchFamily="18" charset="0"/>
              </a:rPr>
              <a:t>Кыргыз тили- эне тилим»</a:t>
            </a:r>
            <a:endParaRPr lang="ru-RU" b="1" i="1" dirty="0">
              <a:latin typeface="Cambria" panose="020405030504060302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23659" r="9228"/>
          <a:stretch/>
        </p:blipFill>
        <p:spPr>
          <a:xfrm>
            <a:off x="128787" y="991674"/>
            <a:ext cx="5067835" cy="239547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470" y="852393"/>
            <a:ext cx="5587941" cy="2534752"/>
          </a:xfrm>
          <a:prstGeom prst="rect">
            <a:avLst/>
          </a:prstGeom>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4136" t="6285" r="26004"/>
          <a:stretch/>
        </p:blipFill>
        <p:spPr>
          <a:xfrm>
            <a:off x="128787" y="3799267"/>
            <a:ext cx="4288667" cy="2932693"/>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19560" t="15732" r="5891"/>
          <a:stretch/>
        </p:blipFill>
        <p:spPr>
          <a:xfrm>
            <a:off x="8319751" y="3799266"/>
            <a:ext cx="3734873" cy="2932693"/>
          </a:xfrm>
          <a:prstGeom prst="rect">
            <a:avLst/>
          </a:prstGeom>
        </p:spPr>
      </p:pic>
      <p:pic>
        <p:nvPicPr>
          <p:cNvPr id="7" name="Рисунок 6"/>
          <p:cNvPicPr>
            <a:picLocks noChangeAspect="1"/>
          </p:cNvPicPr>
          <p:nvPr/>
        </p:nvPicPr>
        <p:blipFill rotWithShape="1">
          <a:blip r:embed="rId6">
            <a:extLst>
              <a:ext uri="{28A0092B-C50C-407E-A947-70E740481C1C}">
                <a14:useLocalDpi xmlns:a14="http://schemas.microsoft.com/office/drawing/2010/main" val="0"/>
              </a:ext>
            </a:extLst>
          </a:blip>
          <a:srcRect l="7700" t="20282"/>
          <a:stretch/>
        </p:blipFill>
        <p:spPr>
          <a:xfrm>
            <a:off x="4510729" y="3799266"/>
            <a:ext cx="3715746" cy="2932694"/>
          </a:xfrm>
          <a:prstGeom prst="rect">
            <a:avLst/>
          </a:prstGeom>
        </p:spPr>
      </p:pic>
    </p:spTree>
    <p:extLst>
      <p:ext uri="{BB962C8B-B14F-4D97-AF65-F5344CB8AC3E}">
        <p14:creationId xmlns:p14="http://schemas.microsoft.com/office/powerpoint/2010/main" val="796369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0457" y="449619"/>
            <a:ext cx="11784169" cy="5693866"/>
          </a:xfrm>
          <a:prstGeom prst="rect">
            <a:avLst/>
          </a:prstGeom>
        </p:spPr>
        <p:txBody>
          <a:bodyPr wrap="square">
            <a:spAutoFit/>
          </a:bodyPr>
          <a:lstStyle/>
          <a:p>
            <a:pPr algn="ctr"/>
            <a:endParaRPr lang="ru-RU" sz="2800" b="1" i="1" dirty="0" smtClean="0">
              <a:solidFill>
                <a:srgbClr val="FF0000"/>
              </a:solidFill>
              <a:latin typeface="Cambria" panose="02040503050406030204" pitchFamily="18" charset="0"/>
            </a:endParaRPr>
          </a:p>
          <a:p>
            <a:pPr algn="ctr"/>
            <a:r>
              <a:rPr lang="ru-RU" sz="2800" b="1" i="1" dirty="0" err="1" smtClean="0">
                <a:solidFill>
                  <a:srgbClr val="FF0000"/>
                </a:solidFill>
                <a:latin typeface="Cambria" panose="02040503050406030204" pitchFamily="18" charset="0"/>
              </a:rPr>
              <a:t>Башталгыч</a:t>
            </a:r>
            <a:r>
              <a:rPr lang="ru-RU" sz="2800" b="1" i="1" dirty="0" smtClean="0">
                <a:solidFill>
                  <a:srgbClr val="FF0000"/>
                </a:solidFill>
                <a:latin typeface="Cambria" panose="02040503050406030204" pitchFamily="18" charset="0"/>
              </a:rPr>
              <a:t> </a:t>
            </a:r>
            <a:r>
              <a:rPr lang="ru-RU" sz="2800" b="1" i="1" dirty="0" err="1" smtClean="0">
                <a:solidFill>
                  <a:srgbClr val="FF0000"/>
                </a:solidFill>
                <a:latin typeface="Cambria" panose="02040503050406030204" pitchFamily="18" charset="0"/>
              </a:rPr>
              <a:t>класстардын</a:t>
            </a:r>
            <a:r>
              <a:rPr lang="ru-RU" sz="2800" b="1" i="1" dirty="0" smtClean="0">
                <a:solidFill>
                  <a:srgbClr val="FF0000"/>
                </a:solidFill>
                <a:latin typeface="Cambria" panose="02040503050406030204" pitchFamily="18" charset="0"/>
              </a:rPr>
              <a:t> </a:t>
            </a:r>
            <a:r>
              <a:rPr lang="ru-RU" sz="2800" b="1" i="1" dirty="0" err="1" smtClean="0">
                <a:solidFill>
                  <a:srgbClr val="FF0000"/>
                </a:solidFill>
                <a:latin typeface="Cambria" panose="02040503050406030204" pitchFamily="18" charset="0"/>
              </a:rPr>
              <a:t>окуу</a:t>
            </a:r>
            <a:r>
              <a:rPr lang="ru-RU" sz="2800" b="1" i="1" dirty="0" smtClean="0">
                <a:solidFill>
                  <a:srgbClr val="FF0000"/>
                </a:solidFill>
                <a:latin typeface="Cambria" panose="02040503050406030204" pitchFamily="18" charset="0"/>
              </a:rPr>
              <a:t> </a:t>
            </a:r>
            <a:r>
              <a:rPr lang="ru-RU" sz="2800" b="1" i="1" dirty="0" err="1" smtClean="0">
                <a:solidFill>
                  <a:srgbClr val="FF0000"/>
                </a:solidFill>
                <a:latin typeface="Cambria" panose="02040503050406030204" pitchFamily="18" charset="0"/>
              </a:rPr>
              <a:t>бөлүмү</a:t>
            </a:r>
            <a:r>
              <a:rPr lang="ru-RU" sz="2800" b="1" i="1" dirty="0" smtClean="0">
                <a:solidFill>
                  <a:srgbClr val="FF0000"/>
                </a:solidFill>
                <a:latin typeface="Cambria" panose="02040503050406030204" pitchFamily="18" charset="0"/>
              </a:rPr>
              <a:t> </a:t>
            </a:r>
            <a:r>
              <a:rPr lang="ru-RU" sz="2800" b="1" i="1" dirty="0" err="1" smtClean="0">
                <a:solidFill>
                  <a:srgbClr val="FF0000"/>
                </a:solidFill>
                <a:latin typeface="Cambria" panose="02040503050406030204" pitchFamily="18" charset="0"/>
              </a:rPr>
              <a:t>боюнча</a:t>
            </a:r>
            <a:r>
              <a:rPr lang="ru-RU" sz="2800" b="1" i="1" dirty="0" smtClean="0">
                <a:solidFill>
                  <a:srgbClr val="FF0000"/>
                </a:solidFill>
                <a:latin typeface="Cambria" panose="02040503050406030204" pitchFamily="18" charset="0"/>
              </a:rPr>
              <a:t> </a:t>
            </a:r>
            <a:r>
              <a:rPr lang="ru-RU" sz="2800" b="1" i="1" dirty="0" err="1" smtClean="0">
                <a:solidFill>
                  <a:srgbClr val="FF0000"/>
                </a:solidFill>
                <a:latin typeface="Cambria" panose="02040503050406030204" pitchFamily="18" charset="0"/>
              </a:rPr>
              <a:t>директорлордун</a:t>
            </a:r>
            <a:r>
              <a:rPr lang="ru-RU" sz="2800" b="1" i="1" dirty="0" smtClean="0">
                <a:solidFill>
                  <a:srgbClr val="FF0000"/>
                </a:solidFill>
                <a:latin typeface="Cambria" panose="02040503050406030204" pitchFamily="18" charset="0"/>
              </a:rPr>
              <a:t> орун </a:t>
            </a:r>
            <a:r>
              <a:rPr lang="ru-RU" sz="2800" b="1" i="1" dirty="0" err="1" smtClean="0">
                <a:solidFill>
                  <a:srgbClr val="FF0000"/>
                </a:solidFill>
                <a:latin typeface="Cambria" panose="02040503050406030204" pitchFamily="18" charset="0"/>
              </a:rPr>
              <a:t>басарларына</a:t>
            </a:r>
            <a:r>
              <a:rPr lang="ru-RU" sz="2800" b="1" i="1" dirty="0" smtClean="0">
                <a:solidFill>
                  <a:srgbClr val="FF0000"/>
                </a:solidFill>
                <a:latin typeface="Cambria" panose="02040503050406030204" pitchFamily="18" charset="0"/>
              </a:rPr>
              <a:t>, </a:t>
            </a:r>
            <a:r>
              <a:rPr lang="ru-RU" sz="2800" b="1" i="1" dirty="0" err="1" smtClean="0">
                <a:solidFill>
                  <a:srgbClr val="FF0000"/>
                </a:solidFill>
                <a:latin typeface="Cambria" panose="02040503050406030204" pitchFamily="18" charset="0"/>
              </a:rPr>
              <a:t>усулдук</a:t>
            </a:r>
            <a:r>
              <a:rPr lang="ru-RU" sz="2800" b="1" i="1" dirty="0" smtClean="0">
                <a:solidFill>
                  <a:srgbClr val="FF0000"/>
                </a:solidFill>
                <a:latin typeface="Cambria" panose="02040503050406030204" pitchFamily="18" charset="0"/>
              </a:rPr>
              <a:t> </a:t>
            </a:r>
            <a:r>
              <a:rPr lang="ru-RU" sz="2800" b="1" i="1" dirty="0" err="1" smtClean="0">
                <a:solidFill>
                  <a:srgbClr val="FF0000"/>
                </a:solidFill>
                <a:latin typeface="Cambria" panose="02040503050406030204" pitchFamily="18" charset="0"/>
              </a:rPr>
              <a:t>бирикменин</a:t>
            </a:r>
            <a:r>
              <a:rPr lang="ru-RU" sz="2800" b="1" i="1" dirty="0" smtClean="0">
                <a:solidFill>
                  <a:srgbClr val="FF0000"/>
                </a:solidFill>
                <a:latin typeface="Cambria" panose="02040503050406030204" pitchFamily="18" charset="0"/>
              </a:rPr>
              <a:t> </a:t>
            </a:r>
            <a:r>
              <a:rPr lang="ru-RU" sz="2800" b="1" i="1" dirty="0" err="1" smtClean="0">
                <a:solidFill>
                  <a:srgbClr val="FF0000"/>
                </a:solidFill>
                <a:latin typeface="Cambria" panose="02040503050406030204" pitchFamily="18" charset="0"/>
              </a:rPr>
              <a:t>жетекчилери</a:t>
            </a:r>
            <a:r>
              <a:rPr lang="ru-RU" sz="2800" b="1" i="1" dirty="0" smtClean="0">
                <a:solidFill>
                  <a:srgbClr val="FF0000"/>
                </a:solidFill>
                <a:latin typeface="Cambria" panose="02040503050406030204" pitchFamily="18" charset="0"/>
              </a:rPr>
              <a:t> </a:t>
            </a:r>
            <a:r>
              <a:rPr lang="ru-RU" sz="2800" b="1" i="1" dirty="0" err="1" smtClean="0">
                <a:solidFill>
                  <a:srgbClr val="FF0000"/>
                </a:solidFill>
                <a:latin typeface="Cambria" panose="02040503050406030204" pitchFamily="18" charset="0"/>
              </a:rPr>
              <a:t>үчүн</a:t>
            </a:r>
            <a:r>
              <a:rPr lang="ru-RU" sz="2800" b="1" i="1" dirty="0" smtClean="0">
                <a:solidFill>
                  <a:srgbClr val="FF0000"/>
                </a:solidFill>
                <a:latin typeface="Cambria" panose="02040503050406030204" pitchFamily="18" charset="0"/>
              </a:rPr>
              <a:t> семинар:</a:t>
            </a:r>
          </a:p>
          <a:p>
            <a:pPr algn="ctr"/>
            <a:r>
              <a:rPr lang="ru-RU" sz="2800" b="1" i="1" dirty="0" smtClean="0">
                <a:latin typeface="Cambria" panose="02040503050406030204" pitchFamily="18" charset="0"/>
              </a:rPr>
              <a:t> </a:t>
            </a:r>
          </a:p>
          <a:p>
            <a:r>
              <a:rPr lang="ru-RU" sz="2800" b="1" i="1" dirty="0" smtClean="0">
                <a:solidFill>
                  <a:srgbClr val="0070C0"/>
                </a:solidFill>
                <a:latin typeface="Cambria" panose="02040503050406030204" pitchFamily="18" charset="0"/>
              </a:rPr>
              <a:t>Тема: «</a:t>
            </a:r>
            <a:r>
              <a:rPr lang="ru-RU" sz="2800" b="1" i="1" dirty="0" err="1">
                <a:solidFill>
                  <a:srgbClr val="0070C0"/>
                </a:solidFill>
                <a:latin typeface="Cambria" panose="02040503050406030204" pitchFamily="18" charset="0"/>
              </a:rPr>
              <a:t>Б</a:t>
            </a:r>
            <a:r>
              <a:rPr lang="ru-RU" sz="2800" b="1" i="1" dirty="0" err="1" smtClean="0">
                <a:solidFill>
                  <a:srgbClr val="0070C0"/>
                </a:solidFill>
                <a:latin typeface="Cambria" panose="02040503050406030204" pitchFamily="18" charset="0"/>
              </a:rPr>
              <a:t>алдардын</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өнүгүүсүнүн</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таанып</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билүү</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кызыкчылыктары</a:t>
            </a:r>
            <a:r>
              <a:rPr lang="ru-RU" sz="2800" b="1" i="1" dirty="0" smtClean="0">
                <a:solidFill>
                  <a:srgbClr val="0070C0"/>
                </a:solidFill>
                <a:latin typeface="Cambria" panose="02040503050406030204" pitchFamily="18" charset="0"/>
              </a:rPr>
              <a:t> </a:t>
            </a:r>
          </a:p>
          <a:p>
            <a:r>
              <a:rPr lang="ru-RU" sz="2800" b="1" i="1" dirty="0">
                <a:solidFill>
                  <a:srgbClr val="0070C0"/>
                </a:solidFill>
                <a:latin typeface="Cambria" panose="02040503050406030204" pitchFamily="18" charset="0"/>
              </a:rPr>
              <a:t> </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боюнча</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шыктандыруу</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менен</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таланттуу</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жана</a:t>
            </a:r>
            <a:r>
              <a:rPr lang="ru-RU" sz="2800" b="1" i="1" dirty="0" smtClean="0">
                <a:solidFill>
                  <a:srgbClr val="0070C0"/>
                </a:solidFill>
                <a:latin typeface="Cambria" panose="02040503050406030204" pitchFamily="18" charset="0"/>
              </a:rPr>
              <a:t>   </a:t>
            </a:r>
          </a:p>
          <a:p>
            <a:r>
              <a:rPr lang="ru-RU" sz="2800" b="1" i="1" dirty="0">
                <a:solidFill>
                  <a:srgbClr val="0070C0"/>
                </a:solidFill>
                <a:latin typeface="Cambria" panose="02040503050406030204" pitchFamily="18" charset="0"/>
              </a:rPr>
              <a:t> </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жетишпеген</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балдарды</a:t>
            </a:r>
            <a:r>
              <a:rPr lang="ru-RU" sz="2800" b="1" i="1" dirty="0" smtClean="0">
                <a:solidFill>
                  <a:srgbClr val="0070C0"/>
                </a:solidFill>
                <a:latin typeface="Cambria" panose="02040503050406030204" pitchFamily="18" charset="0"/>
              </a:rPr>
              <a:t> </a:t>
            </a:r>
            <a:r>
              <a:rPr lang="ru-RU" sz="2800" b="1" i="1" dirty="0" err="1" smtClean="0">
                <a:solidFill>
                  <a:srgbClr val="0070C0"/>
                </a:solidFill>
                <a:latin typeface="Cambria" panose="02040503050406030204" pitchFamily="18" charset="0"/>
              </a:rPr>
              <a:t>окутуу</a:t>
            </a:r>
            <a:r>
              <a:rPr lang="ru-RU" sz="2800" b="1" i="1" dirty="0" smtClean="0">
                <a:solidFill>
                  <a:srgbClr val="0070C0"/>
                </a:solidFill>
                <a:latin typeface="Cambria" panose="02040503050406030204" pitchFamily="18" charset="0"/>
              </a:rPr>
              <a:t>. </a:t>
            </a:r>
          </a:p>
          <a:p>
            <a:endParaRPr lang="ru-RU" sz="2800" b="1" i="1" dirty="0" smtClean="0">
              <a:latin typeface="Cambria" panose="02040503050406030204" pitchFamily="18" charset="0"/>
            </a:endParaRPr>
          </a:p>
          <a:p>
            <a:r>
              <a:rPr lang="ru-RU" sz="2800" b="1" i="1" dirty="0" smtClean="0">
                <a:latin typeface="Cambria" panose="02040503050406030204" pitchFamily="18" charset="0"/>
              </a:rPr>
              <a:t>                </a:t>
            </a:r>
            <a:r>
              <a:rPr lang="ru-RU" sz="2800" b="1" i="1" dirty="0" err="1" smtClean="0">
                <a:solidFill>
                  <a:srgbClr val="00B050"/>
                </a:solidFill>
                <a:latin typeface="Cambria" panose="02040503050406030204" pitchFamily="18" charset="0"/>
              </a:rPr>
              <a:t>Чебер</a:t>
            </a:r>
            <a:r>
              <a:rPr lang="ru-RU" sz="2800" b="1" i="1" dirty="0" smtClean="0">
                <a:solidFill>
                  <a:srgbClr val="00B050"/>
                </a:solidFill>
                <a:latin typeface="Cambria" panose="02040503050406030204" pitchFamily="18" charset="0"/>
              </a:rPr>
              <a:t> – класс (</a:t>
            </a:r>
            <a:r>
              <a:rPr lang="ru-RU" sz="2800" b="1" i="1" dirty="0" err="1" smtClean="0">
                <a:solidFill>
                  <a:srgbClr val="00B050"/>
                </a:solidFill>
                <a:latin typeface="Cambria" panose="02040503050406030204" pitchFamily="18" charset="0"/>
              </a:rPr>
              <a:t>тажырыйба</a:t>
            </a:r>
            <a:r>
              <a:rPr lang="ru-RU" sz="2800" b="1" i="1" dirty="0" smtClean="0">
                <a:solidFill>
                  <a:srgbClr val="00B050"/>
                </a:solidFill>
                <a:latin typeface="Cambria" panose="02040503050406030204" pitchFamily="18" charset="0"/>
              </a:rPr>
              <a:t> </a:t>
            </a:r>
            <a:r>
              <a:rPr lang="ru-RU" sz="2800" b="1" i="1" dirty="0" err="1" smtClean="0">
                <a:solidFill>
                  <a:srgbClr val="00B050"/>
                </a:solidFill>
                <a:latin typeface="Cambria" panose="02040503050406030204" pitchFamily="18" charset="0"/>
              </a:rPr>
              <a:t>алмашуу</a:t>
            </a:r>
            <a:r>
              <a:rPr lang="ru-RU" sz="2800" b="1" i="1" dirty="0" smtClean="0">
                <a:solidFill>
                  <a:srgbClr val="00B050"/>
                </a:solidFill>
                <a:latin typeface="Cambria" panose="02040503050406030204" pitchFamily="18" charset="0"/>
              </a:rPr>
              <a:t> СОШ №50)</a:t>
            </a:r>
          </a:p>
          <a:p>
            <a:endParaRPr lang="ru-RU" sz="2800" b="1" i="1" dirty="0" smtClean="0">
              <a:latin typeface="Cambria" panose="02040503050406030204" pitchFamily="18" charset="0"/>
            </a:endParaRPr>
          </a:p>
          <a:p>
            <a:r>
              <a:rPr lang="ky-KG" sz="2800" b="1" i="1" dirty="0" smtClean="0">
                <a:solidFill>
                  <a:srgbClr val="0070C0"/>
                </a:solidFill>
                <a:latin typeface="Cambria" panose="02040503050406030204" pitchFamily="18" charset="0"/>
              </a:rPr>
              <a:t>Максаты:  Башталгыч класстарынын мугалимдеринин иштерин</a:t>
            </a:r>
          </a:p>
          <a:p>
            <a:r>
              <a:rPr lang="ky-KG" sz="2800" b="1" i="1" dirty="0">
                <a:solidFill>
                  <a:srgbClr val="0070C0"/>
                </a:solidFill>
                <a:latin typeface="Cambria" panose="02040503050406030204" pitchFamily="18" charset="0"/>
              </a:rPr>
              <a:t> </a:t>
            </a:r>
            <a:r>
              <a:rPr lang="ky-KG" sz="2800" b="1" i="1" dirty="0" smtClean="0">
                <a:solidFill>
                  <a:srgbClr val="0070C0"/>
                </a:solidFill>
                <a:latin typeface="Cambria" panose="02040503050406030204" pitchFamily="18" charset="0"/>
              </a:rPr>
              <a:t>                       жайылтуу жана тажырыйба алмашуу.</a:t>
            </a:r>
            <a:endParaRPr lang="ru-RU" sz="2800" b="1" i="1" dirty="0" smtClean="0">
              <a:solidFill>
                <a:srgbClr val="0070C0"/>
              </a:solidFill>
              <a:latin typeface="Cambria" panose="02040503050406030204" pitchFamily="18" charset="0"/>
            </a:endParaRPr>
          </a:p>
        </p:txBody>
      </p:sp>
    </p:spTree>
    <p:extLst>
      <p:ext uri="{BB962C8B-B14F-4D97-AF65-F5344CB8AC3E}">
        <p14:creationId xmlns:p14="http://schemas.microsoft.com/office/powerpoint/2010/main" val="931709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t="15024" r="2745" b="29390"/>
          <a:stretch/>
        </p:blipFill>
        <p:spPr>
          <a:xfrm>
            <a:off x="137374" y="392805"/>
            <a:ext cx="4550536" cy="6239815"/>
          </a:xfrm>
          <a:prstGeom prst="rect">
            <a:avLst/>
          </a:prstGeom>
        </p:spPr>
      </p:pic>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5525" t="18967" r="1409" b="16620"/>
          <a:stretch/>
        </p:blipFill>
        <p:spPr>
          <a:xfrm>
            <a:off x="8833186" y="3548130"/>
            <a:ext cx="3178437" cy="3084489"/>
          </a:xfrm>
          <a:prstGeom prst="rect">
            <a:avLst/>
          </a:prstGeom>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t="12019" b="21315"/>
          <a:stretch/>
        </p:blipFill>
        <p:spPr>
          <a:xfrm>
            <a:off x="8750335" y="392805"/>
            <a:ext cx="3261288" cy="3024251"/>
          </a:xfrm>
          <a:prstGeom prst="rect">
            <a:avLst/>
          </a:prstGeom>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l="11862" t="9953" r="8415" b="16807"/>
          <a:stretch/>
        </p:blipFill>
        <p:spPr>
          <a:xfrm>
            <a:off x="4939725" y="428223"/>
            <a:ext cx="3598968" cy="6239815"/>
          </a:xfrm>
          <a:prstGeom prst="rect">
            <a:avLst/>
          </a:prstGeom>
        </p:spPr>
      </p:pic>
    </p:spTree>
    <p:extLst>
      <p:ext uri="{BB962C8B-B14F-4D97-AF65-F5344CB8AC3E}">
        <p14:creationId xmlns:p14="http://schemas.microsoft.com/office/powerpoint/2010/main" val="290541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187" y="3528810"/>
            <a:ext cx="5950041" cy="310508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188" y="179030"/>
            <a:ext cx="5950041" cy="319459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9" y="179030"/>
            <a:ext cx="5398756" cy="319459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6" y="3528810"/>
            <a:ext cx="5382260" cy="3123766"/>
          </a:xfrm>
          <a:prstGeom prst="rect">
            <a:avLst/>
          </a:prstGeom>
        </p:spPr>
      </p:pic>
    </p:spTree>
    <p:extLst>
      <p:ext uri="{BB962C8B-B14F-4D97-AF65-F5344CB8AC3E}">
        <p14:creationId xmlns:p14="http://schemas.microsoft.com/office/powerpoint/2010/main" val="3049269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695" y="3514658"/>
            <a:ext cx="5481083" cy="308576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06" y="146832"/>
            <a:ext cx="5116669" cy="30342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237" y="146832"/>
            <a:ext cx="5298075" cy="3034250"/>
          </a:xfrm>
          <a:prstGeom prst="rect">
            <a:avLst/>
          </a:prstGeom>
        </p:spPr>
      </p:pic>
    </p:spTree>
    <p:extLst>
      <p:ext uri="{BB962C8B-B14F-4D97-AF65-F5344CB8AC3E}">
        <p14:creationId xmlns:p14="http://schemas.microsoft.com/office/powerpoint/2010/main" val="787982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84" y="172590"/>
            <a:ext cx="5438641" cy="306187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374" y="3508219"/>
            <a:ext cx="5631823" cy="3076372"/>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r="17732"/>
          <a:stretch/>
        </p:blipFill>
        <p:spPr>
          <a:xfrm>
            <a:off x="215184" y="3508219"/>
            <a:ext cx="5438641" cy="3076372"/>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3887" y="124126"/>
            <a:ext cx="5538310" cy="3117983"/>
          </a:xfrm>
          <a:prstGeom prst="rect">
            <a:avLst/>
          </a:prstGeom>
        </p:spPr>
      </p:pic>
    </p:spTree>
    <p:extLst>
      <p:ext uri="{BB962C8B-B14F-4D97-AF65-F5344CB8AC3E}">
        <p14:creationId xmlns:p14="http://schemas.microsoft.com/office/powerpoint/2010/main" val="3714769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9209" r="15586"/>
          <a:stretch/>
        </p:blipFill>
        <p:spPr>
          <a:xfrm>
            <a:off x="4700785" y="129318"/>
            <a:ext cx="3606088" cy="2088926"/>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4885" r="9428"/>
          <a:stretch/>
        </p:blipFill>
        <p:spPr>
          <a:xfrm>
            <a:off x="4695603" y="2413785"/>
            <a:ext cx="3611269" cy="2060077"/>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3005" b="6854"/>
          <a:stretch/>
        </p:blipFill>
        <p:spPr>
          <a:xfrm>
            <a:off x="316791" y="129318"/>
            <a:ext cx="4021144" cy="6438353"/>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15237" r="13882"/>
          <a:stretch/>
        </p:blipFill>
        <p:spPr>
          <a:xfrm>
            <a:off x="8439394" y="129318"/>
            <a:ext cx="3370767" cy="2088926"/>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1779" y="4576893"/>
            <a:ext cx="4095229" cy="2128301"/>
          </a:xfrm>
          <a:prstGeom prst="rect">
            <a:avLst/>
          </a:prstGeom>
        </p:spPr>
      </p:pic>
      <p:pic>
        <p:nvPicPr>
          <p:cNvPr id="9" name="Рисунок 8"/>
          <p:cNvPicPr>
            <a:picLocks noChangeAspect="1"/>
          </p:cNvPicPr>
          <p:nvPr/>
        </p:nvPicPr>
        <p:blipFill rotWithShape="1">
          <a:blip r:embed="rId7">
            <a:extLst>
              <a:ext uri="{28A0092B-C50C-407E-A947-70E740481C1C}">
                <a14:useLocalDpi xmlns:a14="http://schemas.microsoft.com/office/drawing/2010/main" val="0"/>
              </a:ext>
            </a:extLst>
          </a:blip>
          <a:srcRect l="20346"/>
          <a:stretch/>
        </p:blipFill>
        <p:spPr>
          <a:xfrm>
            <a:off x="8439394" y="2413785"/>
            <a:ext cx="3370767" cy="2060077"/>
          </a:xfrm>
          <a:prstGeom prst="rect">
            <a:avLst/>
          </a:prstGeom>
        </p:spPr>
      </p:pic>
    </p:spTree>
    <p:extLst>
      <p:ext uri="{BB962C8B-B14F-4D97-AF65-F5344CB8AC3E}">
        <p14:creationId xmlns:p14="http://schemas.microsoft.com/office/powerpoint/2010/main" val="138763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53" y="284641"/>
            <a:ext cx="5503957" cy="3098643"/>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9284" r="6807"/>
          <a:stretch/>
        </p:blipFill>
        <p:spPr>
          <a:xfrm>
            <a:off x="356853" y="3443820"/>
            <a:ext cx="5503958" cy="3294777"/>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r="17551"/>
          <a:stretch/>
        </p:blipFill>
        <p:spPr>
          <a:xfrm>
            <a:off x="6306890" y="3443819"/>
            <a:ext cx="5503958" cy="329477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6891" y="224105"/>
            <a:ext cx="5503957" cy="3098643"/>
          </a:xfrm>
          <a:prstGeom prst="rect">
            <a:avLst/>
          </a:prstGeom>
        </p:spPr>
      </p:pic>
    </p:spTree>
    <p:extLst>
      <p:ext uri="{BB962C8B-B14F-4D97-AF65-F5344CB8AC3E}">
        <p14:creationId xmlns:p14="http://schemas.microsoft.com/office/powerpoint/2010/main" val="2327969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15211" b="3099"/>
          <a:stretch/>
        </p:blipFill>
        <p:spPr>
          <a:xfrm>
            <a:off x="778382" y="360608"/>
            <a:ext cx="4849686" cy="6272012"/>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15629" t="6423" r="21219" b="10030"/>
          <a:stretch/>
        </p:blipFill>
        <p:spPr>
          <a:xfrm>
            <a:off x="5937161" y="360608"/>
            <a:ext cx="5550795" cy="6272012"/>
          </a:xfrm>
          <a:prstGeom prst="rect">
            <a:avLst/>
          </a:prstGeom>
        </p:spPr>
      </p:pic>
    </p:spTree>
    <p:extLst>
      <p:ext uri="{BB962C8B-B14F-4D97-AF65-F5344CB8AC3E}">
        <p14:creationId xmlns:p14="http://schemas.microsoft.com/office/powerpoint/2010/main" val="3270919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670" y="244699"/>
            <a:ext cx="10271975" cy="656823"/>
          </a:xfrm>
        </p:spPr>
        <p:txBody>
          <a:bodyPr>
            <a:normAutofit fontScale="90000"/>
          </a:bodyPr>
          <a:lstStyle/>
          <a:p>
            <a:r>
              <a:rPr lang="ky-KG" sz="1800" b="1" i="1" dirty="0" smtClean="0">
                <a:latin typeface="Cambria" panose="02040503050406030204" pitchFamily="18" charset="0"/>
              </a:rPr>
              <a:t>Кыргыз тили  (окуу)  предмети                 2 Б класс.                           Тема: «Ырыс алды ынтымак» </a:t>
            </a:r>
            <a:br>
              <a:rPr lang="ky-KG" sz="1800" b="1" i="1" dirty="0" smtClean="0">
                <a:latin typeface="Cambria" panose="02040503050406030204" pitchFamily="18" charset="0"/>
              </a:rPr>
            </a:br>
            <a:r>
              <a:rPr lang="ky-KG" sz="1800" b="1" i="1" dirty="0" smtClean="0">
                <a:latin typeface="Cambria" panose="02040503050406030204" pitchFamily="18" charset="0"/>
              </a:rPr>
              <a:t>Мугалим: Турдумамбетова Р. Б.</a:t>
            </a:r>
            <a:endParaRPr lang="ru-RU" sz="1800" b="1" i="1" dirty="0">
              <a:latin typeface="Cambria" panose="02040503050406030204"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6265" t="3834" r="10856" b="1941"/>
          <a:stretch/>
        </p:blipFill>
        <p:spPr>
          <a:xfrm>
            <a:off x="464797" y="1107584"/>
            <a:ext cx="5227665" cy="282908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584" y="1107584"/>
            <a:ext cx="5368053" cy="2829079"/>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4387" t="21877" r="18242" b="-5856"/>
          <a:stretch/>
        </p:blipFill>
        <p:spPr>
          <a:xfrm>
            <a:off x="6104584" y="4047979"/>
            <a:ext cx="5305729" cy="2700551"/>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315" y="4047979"/>
            <a:ext cx="5358147" cy="2700551"/>
          </a:xfrm>
          <a:prstGeom prst="rect">
            <a:avLst/>
          </a:prstGeom>
        </p:spPr>
      </p:pic>
    </p:spTree>
    <p:extLst>
      <p:ext uri="{BB962C8B-B14F-4D97-AF65-F5344CB8AC3E}">
        <p14:creationId xmlns:p14="http://schemas.microsoft.com/office/powerpoint/2010/main" val="1404019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2092"/>
          <a:stretch/>
        </p:blipFill>
        <p:spPr>
          <a:xfrm>
            <a:off x="188159" y="121076"/>
            <a:ext cx="3350289" cy="2555756"/>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9527" t="17090"/>
          <a:stretch/>
        </p:blipFill>
        <p:spPr>
          <a:xfrm>
            <a:off x="9826580" y="82439"/>
            <a:ext cx="2215165" cy="3354240"/>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0861" t="17465" r="5542"/>
          <a:stretch/>
        </p:blipFill>
        <p:spPr>
          <a:xfrm>
            <a:off x="3603966" y="121076"/>
            <a:ext cx="2316679" cy="3249422"/>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20739" t="1536" r="21874" b="6772"/>
          <a:stretch/>
        </p:blipFill>
        <p:spPr>
          <a:xfrm>
            <a:off x="188159" y="3144442"/>
            <a:ext cx="3271235" cy="3385147"/>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5557" y="3618963"/>
            <a:ext cx="4770105" cy="2910626"/>
          </a:xfrm>
          <a:prstGeom prst="rect">
            <a:avLst/>
          </a:prstGeom>
        </p:spPr>
      </p:pic>
      <p:pic>
        <p:nvPicPr>
          <p:cNvPr id="9" name="Рисунок 8"/>
          <p:cNvPicPr>
            <a:picLocks noChangeAspect="1"/>
          </p:cNvPicPr>
          <p:nvPr/>
        </p:nvPicPr>
        <p:blipFill rotWithShape="1">
          <a:blip r:embed="rId7">
            <a:extLst>
              <a:ext uri="{28A0092B-C50C-407E-A947-70E740481C1C}">
                <a14:useLocalDpi xmlns:a14="http://schemas.microsoft.com/office/drawing/2010/main" val="0"/>
              </a:ext>
            </a:extLst>
          </a:blip>
          <a:srcRect l="16022" t="4793" r="20695" b="4911"/>
          <a:stretch/>
        </p:blipFill>
        <p:spPr>
          <a:xfrm>
            <a:off x="8590208" y="3618963"/>
            <a:ext cx="3451538" cy="2910626"/>
          </a:xfrm>
          <a:prstGeom prst="rect">
            <a:avLst/>
          </a:prstGeom>
        </p:spPr>
      </p:pic>
      <p:pic>
        <p:nvPicPr>
          <p:cNvPr id="10" name="Рисунок 9"/>
          <p:cNvPicPr>
            <a:picLocks noChangeAspect="1"/>
          </p:cNvPicPr>
          <p:nvPr/>
        </p:nvPicPr>
        <p:blipFill rotWithShape="1">
          <a:blip r:embed="rId8">
            <a:extLst>
              <a:ext uri="{28A0092B-C50C-407E-A947-70E740481C1C}">
                <a14:useLocalDpi xmlns:a14="http://schemas.microsoft.com/office/drawing/2010/main" val="0"/>
              </a:ext>
            </a:extLst>
          </a:blip>
          <a:srcRect l="25325" t="1768" b="5608"/>
          <a:stretch/>
        </p:blipFill>
        <p:spPr>
          <a:xfrm>
            <a:off x="5986163" y="121076"/>
            <a:ext cx="3659986" cy="2555756"/>
          </a:xfrm>
          <a:prstGeom prst="rect">
            <a:avLst/>
          </a:prstGeom>
        </p:spPr>
      </p:pic>
    </p:spTree>
    <p:extLst>
      <p:ext uri="{BB962C8B-B14F-4D97-AF65-F5344CB8AC3E}">
        <p14:creationId xmlns:p14="http://schemas.microsoft.com/office/powerpoint/2010/main" val="3105124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10476" b="14452"/>
          <a:stretch/>
        </p:blipFill>
        <p:spPr>
          <a:xfrm>
            <a:off x="215186" y="172591"/>
            <a:ext cx="5424600" cy="2918340"/>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10845" r="15323"/>
          <a:stretch/>
        </p:blipFill>
        <p:spPr>
          <a:xfrm>
            <a:off x="215186" y="3231873"/>
            <a:ext cx="5432919" cy="3220442"/>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15891" b="12125"/>
          <a:stretch/>
        </p:blipFill>
        <p:spPr>
          <a:xfrm>
            <a:off x="5977269" y="172591"/>
            <a:ext cx="5149667" cy="2900488"/>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13140" r="7331" b="11845"/>
          <a:stretch/>
        </p:blipFill>
        <p:spPr>
          <a:xfrm>
            <a:off x="5977270" y="3231873"/>
            <a:ext cx="5149667" cy="3220442"/>
          </a:xfrm>
          <a:prstGeom prst="rect">
            <a:avLst/>
          </a:prstGeom>
        </p:spPr>
      </p:pic>
    </p:spTree>
    <p:extLst>
      <p:ext uri="{BB962C8B-B14F-4D97-AF65-F5344CB8AC3E}">
        <p14:creationId xmlns:p14="http://schemas.microsoft.com/office/powerpoint/2010/main" val="3793218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4505"/>
          <a:stretch/>
        </p:blipFill>
        <p:spPr>
          <a:xfrm>
            <a:off x="194279" y="208593"/>
            <a:ext cx="5222650" cy="307382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890" y="3404768"/>
            <a:ext cx="1966217" cy="3315061"/>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13190" r="25379"/>
          <a:stretch/>
        </p:blipFill>
        <p:spPr>
          <a:xfrm>
            <a:off x="5769737" y="3404768"/>
            <a:ext cx="5306094" cy="3357482"/>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r="9607"/>
          <a:stretch/>
        </p:blipFill>
        <p:spPr>
          <a:xfrm>
            <a:off x="5769737" y="208593"/>
            <a:ext cx="5306094" cy="3086930"/>
          </a:xfrm>
          <a:prstGeom prst="rect">
            <a:avLst/>
          </a:prstGeom>
        </p:spPr>
      </p:pic>
    </p:spTree>
    <p:extLst>
      <p:ext uri="{BB962C8B-B14F-4D97-AF65-F5344CB8AC3E}">
        <p14:creationId xmlns:p14="http://schemas.microsoft.com/office/powerpoint/2010/main" val="2101426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8588" r="9852"/>
          <a:stretch/>
        </p:blipFill>
        <p:spPr>
          <a:xfrm>
            <a:off x="6476196" y="394904"/>
            <a:ext cx="4432210" cy="295068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03" y="394904"/>
            <a:ext cx="5762602" cy="612559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587" y="3473134"/>
            <a:ext cx="5412883" cy="3047369"/>
          </a:xfrm>
          <a:prstGeom prst="rect">
            <a:avLst/>
          </a:prstGeom>
        </p:spPr>
      </p:pic>
    </p:spTree>
    <p:extLst>
      <p:ext uri="{BB962C8B-B14F-4D97-AF65-F5344CB8AC3E}">
        <p14:creationId xmlns:p14="http://schemas.microsoft.com/office/powerpoint/2010/main" val="1774581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1797048" cy="830997"/>
          </a:xfrm>
          <a:prstGeom prst="rect">
            <a:avLst/>
          </a:prstGeom>
        </p:spPr>
        <p:txBody>
          <a:bodyPr wrap="square">
            <a:spAutoFit/>
          </a:bodyPr>
          <a:lstStyle/>
          <a:p>
            <a:pPr algn="ctr"/>
            <a:r>
              <a:rPr lang="ru-RU" sz="2400" b="1" i="1" dirty="0" smtClean="0">
                <a:solidFill>
                  <a:srgbClr val="FF0000"/>
                </a:solidFill>
                <a:latin typeface="Cambria" panose="02040503050406030204" pitchFamily="18" charset="0"/>
              </a:rPr>
              <a:t>№50 </a:t>
            </a:r>
            <a:r>
              <a:rPr lang="ru-RU" sz="2400" b="1" i="1" dirty="0" err="1" smtClean="0">
                <a:solidFill>
                  <a:srgbClr val="FF0000"/>
                </a:solidFill>
                <a:latin typeface="Cambria" panose="02040503050406030204" pitchFamily="18" charset="0"/>
              </a:rPr>
              <a:t>жалпы</a:t>
            </a:r>
            <a:r>
              <a:rPr lang="ru-RU" sz="2400" b="1" i="1" dirty="0" smtClean="0">
                <a:solidFill>
                  <a:srgbClr val="FF0000"/>
                </a:solidFill>
                <a:latin typeface="Cambria" panose="02040503050406030204" pitchFamily="18" charset="0"/>
              </a:rPr>
              <a:t> </a:t>
            </a:r>
            <a:r>
              <a:rPr lang="ru-RU" sz="2400" b="1" i="1" dirty="0" err="1" smtClean="0">
                <a:solidFill>
                  <a:srgbClr val="FF0000"/>
                </a:solidFill>
                <a:latin typeface="Cambria" panose="02040503050406030204" pitchFamily="18" charset="0"/>
              </a:rPr>
              <a:t>билим</a:t>
            </a:r>
            <a:r>
              <a:rPr lang="ru-RU" sz="2400" b="1" i="1" dirty="0" smtClean="0">
                <a:solidFill>
                  <a:srgbClr val="FF0000"/>
                </a:solidFill>
                <a:latin typeface="Cambria" panose="02040503050406030204" pitchFamily="18" charset="0"/>
              </a:rPr>
              <a:t> </a:t>
            </a:r>
            <a:r>
              <a:rPr lang="ru-RU" sz="2400" b="1" i="1" dirty="0" err="1" smtClean="0">
                <a:solidFill>
                  <a:srgbClr val="FF0000"/>
                </a:solidFill>
                <a:latin typeface="Cambria" panose="02040503050406030204" pitchFamily="18" charset="0"/>
              </a:rPr>
              <a:t>берүү</a:t>
            </a:r>
            <a:r>
              <a:rPr lang="ru-RU" sz="2400" b="1" i="1" dirty="0" smtClean="0">
                <a:solidFill>
                  <a:srgbClr val="FF0000"/>
                </a:solidFill>
                <a:latin typeface="Cambria" panose="02040503050406030204" pitchFamily="18" charset="0"/>
              </a:rPr>
              <a:t> </a:t>
            </a:r>
            <a:r>
              <a:rPr lang="ru-RU" sz="2400" b="1" i="1" dirty="0" err="1" smtClean="0">
                <a:solidFill>
                  <a:srgbClr val="FF0000"/>
                </a:solidFill>
                <a:latin typeface="Cambria" panose="02040503050406030204" pitchFamily="18" charset="0"/>
              </a:rPr>
              <a:t>орто</a:t>
            </a:r>
            <a:r>
              <a:rPr lang="ru-RU" sz="2400" b="1" i="1" dirty="0" smtClean="0">
                <a:solidFill>
                  <a:srgbClr val="FF0000"/>
                </a:solidFill>
                <a:latin typeface="Cambria" panose="02040503050406030204" pitchFamily="18" charset="0"/>
              </a:rPr>
              <a:t> </a:t>
            </a:r>
            <a:r>
              <a:rPr lang="ru-RU" sz="2400" b="1" i="1" dirty="0" err="1" smtClean="0">
                <a:solidFill>
                  <a:srgbClr val="FF0000"/>
                </a:solidFill>
                <a:latin typeface="Cambria" panose="02040503050406030204" pitchFamily="18" charset="0"/>
              </a:rPr>
              <a:t>мектептин</a:t>
            </a:r>
            <a:r>
              <a:rPr lang="ru-RU" sz="2400" b="1" i="1" dirty="0" smtClean="0">
                <a:solidFill>
                  <a:srgbClr val="FF0000"/>
                </a:solidFill>
                <a:latin typeface="Cambria" panose="02040503050406030204" pitchFamily="18" charset="0"/>
              </a:rPr>
              <a:t> </a:t>
            </a:r>
            <a:r>
              <a:rPr lang="ru-RU" sz="2400" b="1" i="1" dirty="0" err="1" smtClean="0">
                <a:solidFill>
                  <a:srgbClr val="FF0000"/>
                </a:solidFill>
                <a:latin typeface="Cambria" panose="02040503050406030204" pitchFamily="18" charset="0"/>
              </a:rPr>
              <a:t>мугалимдер</a:t>
            </a:r>
            <a:r>
              <a:rPr lang="ru-RU" sz="2400" b="1" i="1" dirty="0" smtClean="0">
                <a:solidFill>
                  <a:srgbClr val="FF0000"/>
                </a:solidFill>
                <a:latin typeface="Cambria" panose="02040503050406030204" pitchFamily="18" charset="0"/>
              </a:rPr>
              <a:t> </a:t>
            </a:r>
            <a:r>
              <a:rPr lang="ru-RU" sz="2400" b="1" i="1" dirty="0" err="1" smtClean="0">
                <a:solidFill>
                  <a:srgbClr val="FF0000"/>
                </a:solidFill>
                <a:latin typeface="Cambria" panose="02040503050406030204" pitchFamily="18" charset="0"/>
              </a:rPr>
              <a:t>арасында</a:t>
            </a:r>
            <a:r>
              <a:rPr lang="ru-RU" sz="2400" b="1" i="1" dirty="0" smtClean="0">
                <a:solidFill>
                  <a:srgbClr val="FF0000"/>
                </a:solidFill>
                <a:latin typeface="Cambria" panose="02040503050406030204" pitchFamily="18" charset="0"/>
              </a:rPr>
              <a:t> </a:t>
            </a:r>
            <a:r>
              <a:rPr lang="ru-RU" sz="2400" b="1" i="1" dirty="0" err="1" smtClean="0">
                <a:solidFill>
                  <a:srgbClr val="FF0000"/>
                </a:solidFill>
                <a:latin typeface="Cambria" panose="02040503050406030204" pitchFamily="18" charset="0"/>
              </a:rPr>
              <a:t>тажырыйба</a:t>
            </a:r>
            <a:r>
              <a:rPr lang="ru-RU" sz="2400" b="1" i="1" dirty="0" smtClean="0">
                <a:solidFill>
                  <a:srgbClr val="FF0000"/>
                </a:solidFill>
                <a:latin typeface="Cambria" panose="02040503050406030204" pitchFamily="18" charset="0"/>
              </a:rPr>
              <a:t> </a:t>
            </a:r>
            <a:r>
              <a:rPr lang="ru-RU" sz="2400" b="1" i="1" dirty="0" err="1" smtClean="0">
                <a:solidFill>
                  <a:srgbClr val="FF0000"/>
                </a:solidFill>
                <a:latin typeface="Cambria" panose="02040503050406030204" pitchFamily="18" charset="0"/>
              </a:rPr>
              <a:t>алмашуу</a:t>
            </a:r>
            <a:r>
              <a:rPr lang="ru-RU" sz="2400" b="1" i="1" dirty="0" smtClean="0">
                <a:solidFill>
                  <a:srgbClr val="FF0000"/>
                </a:solidFill>
                <a:latin typeface="Cambria" panose="02040503050406030204" pitchFamily="18" charset="0"/>
              </a:rPr>
              <a:t> </a:t>
            </a:r>
            <a:r>
              <a:rPr lang="ru-RU" sz="2400" b="1" i="1" dirty="0" err="1" smtClean="0">
                <a:solidFill>
                  <a:srgbClr val="FF0000"/>
                </a:solidFill>
                <a:latin typeface="Cambria" panose="02040503050406030204" pitchFamily="18" charset="0"/>
              </a:rPr>
              <a:t>учуранан</a:t>
            </a:r>
            <a:r>
              <a:rPr lang="ru-RU" sz="2400" b="1" i="1" dirty="0" smtClean="0">
                <a:solidFill>
                  <a:srgbClr val="FF0000"/>
                </a:solidFill>
                <a:latin typeface="Cambria" panose="02040503050406030204" pitchFamily="18" charset="0"/>
              </a:rPr>
              <a:t> </a:t>
            </a:r>
            <a:r>
              <a:rPr lang="ru-RU" sz="2400" b="1" i="1" dirty="0" err="1" smtClean="0">
                <a:solidFill>
                  <a:srgbClr val="FF0000"/>
                </a:solidFill>
                <a:latin typeface="Cambria" panose="02040503050406030204" pitchFamily="18" charset="0"/>
              </a:rPr>
              <a:t>көрүнүш</a:t>
            </a:r>
            <a:r>
              <a:rPr lang="ru-RU" sz="2400" b="1" i="1" dirty="0" smtClean="0">
                <a:solidFill>
                  <a:srgbClr val="FF0000"/>
                </a:solidFill>
                <a:latin typeface="Cambria" panose="02040503050406030204" pitchFamily="18" charset="0"/>
              </a:rPr>
              <a:t> </a:t>
            </a:r>
            <a:endParaRPr lang="ru-RU" sz="2400" dirty="0">
              <a:solidFill>
                <a:srgbClr val="FF0000"/>
              </a:solidFill>
            </a:endParaRP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6955" r="11370"/>
          <a:stretch/>
        </p:blipFill>
        <p:spPr>
          <a:xfrm>
            <a:off x="8169640" y="825527"/>
            <a:ext cx="3881645" cy="2675574"/>
          </a:xfrm>
          <a:prstGeom prst="rect">
            <a:avLst/>
          </a:prstGeom>
        </p:spPr>
      </p:pic>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20477" t="11077" r="18992" b="14452"/>
          <a:stretch/>
        </p:blipFill>
        <p:spPr>
          <a:xfrm>
            <a:off x="270456" y="788841"/>
            <a:ext cx="4134923" cy="2712260"/>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806" y="840357"/>
            <a:ext cx="3627407" cy="2660744"/>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56" y="3663253"/>
            <a:ext cx="5409127" cy="3040130"/>
          </a:xfrm>
          <a:prstGeom prst="rect">
            <a:avLst/>
          </a:prstGeom>
        </p:spPr>
      </p:pic>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6972" y="3668341"/>
            <a:ext cx="5400076" cy="3035042"/>
          </a:xfrm>
          <a:prstGeom prst="rect">
            <a:avLst/>
          </a:prstGeom>
        </p:spPr>
      </p:pic>
    </p:spTree>
    <p:extLst>
      <p:ext uri="{BB962C8B-B14F-4D97-AF65-F5344CB8AC3E}">
        <p14:creationId xmlns:p14="http://schemas.microsoft.com/office/powerpoint/2010/main" val="58057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502" y="4732001"/>
            <a:ext cx="4529830" cy="202066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942" y="2517185"/>
            <a:ext cx="4424863" cy="2143100"/>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7113" r="17158"/>
          <a:stretch/>
        </p:blipFill>
        <p:spPr>
          <a:xfrm>
            <a:off x="205962" y="86179"/>
            <a:ext cx="3116689" cy="2317015"/>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8086" y="85501"/>
            <a:ext cx="3902835" cy="2317692"/>
          </a:xfrm>
          <a:prstGeom prst="rect">
            <a:avLst/>
          </a:prstGeom>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l="2915" b="11601"/>
          <a:stretch/>
        </p:blipFill>
        <p:spPr>
          <a:xfrm>
            <a:off x="3546374" y="86178"/>
            <a:ext cx="4527591" cy="2317015"/>
          </a:xfrm>
          <a:prstGeom prst="rect">
            <a:avLst/>
          </a:prstGeom>
        </p:spPr>
      </p:pic>
      <p:pic>
        <p:nvPicPr>
          <p:cNvPr id="11" name="Рисунок 10"/>
          <p:cNvPicPr>
            <a:picLocks noChangeAspect="1"/>
          </p:cNvPicPr>
          <p:nvPr/>
        </p:nvPicPr>
        <p:blipFill rotWithShape="1">
          <a:blip r:embed="rId7">
            <a:extLst>
              <a:ext uri="{28A0092B-C50C-407E-A947-70E740481C1C}">
                <a14:useLocalDpi xmlns:a14="http://schemas.microsoft.com/office/drawing/2010/main" val="0"/>
              </a:ext>
            </a:extLst>
          </a:blip>
          <a:srcRect l="5934" r="3401" b="16779"/>
          <a:stretch/>
        </p:blipFill>
        <p:spPr>
          <a:xfrm>
            <a:off x="571609" y="4732001"/>
            <a:ext cx="4373877" cy="2020661"/>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0252" y="2517185"/>
            <a:ext cx="4473010" cy="2143100"/>
          </a:xfrm>
          <a:prstGeom prst="rect">
            <a:avLst/>
          </a:prstGeom>
        </p:spPr>
      </p:pic>
    </p:spTree>
    <p:extLst>
      <p:ext uri="{BB962C8B-B14F-4D97-AF65-F5344CB8AC3E}">
        <p14:creationId xmlns:p14="http://schemas.microsoft.com/office/powerpoint/2010/main" val="2279412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41" y="3631842"/>
            <a:ext cx="5641893" cy="3170953"/>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290" y="3631841"/>
            <a:ext cx="5641894" cy="3170954"/>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290" y="229070"/>
            <a:ext cx="5641893" cy="3170953"/>
          </a:xfrm>
          <a:prstGeom prst="rect">
            <a:avLst/>
          </a:prstGeom>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t="7565"/>
          <a:stretch/>
        </p:blipFill>
        <p:spPr>
          <a:xfrm>
            <a:off x="257041" y="229069"/>
            <a:ext cx="5707005" cy="3170954"/>
          </a:xfrm>
          <a:prstGeom prst="rect">
            <a:avLst/>
          </a:prstGeom>
        </p:spPr>
      </p:pic>
    </p:spTree>
    <p:extLst>
      <p:ext uri="{BB962C8B-B14F-4D97-AF65-F5344CB8AC3E}">
        <p14:creationId xmlns:p14="http://schemas.microsoft.com/office/powerpoint/2010/main" val="2967803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14" y="210580"/>
            <a:ext cx="11057586" cy="420486"/>
          </a:xfrm>
        </p:spPr>
        <p:txBody>
          <a:bodyPr>
            <a:normAutofit fontScale="90000"/>
          </a:bodyPr>
          <a:lstStyle/>
          <a:p>
            <a:r>
              <a:rPr lang="ru-RU" sz="1800" b="1" i="1" dirty="0" err="1" smtClean="0">
                <a:latin typeface="Cambria" panose="02040503050406030204" pitchFamily="18" charset="0"/>
              </a:rPr>
              <a:t>Кыргыз</a:t>
            </a:r>
            <a:r>
              <a:rPr lang="ru-RU" sz="1800" b="1" i="1" dirty="0" smtClean="0">
                <a:latin typeface="Cambria" panose="02040503050406030204" pitchFamily="18" charset="0"/>
              </a:rPr>
              <a:t> тили (</a:t>
            </a:r>
            <a:r>
              <a:rPr lang="ru-RU" sz="1800" b="1" i="1" dirty="0" err="1" smtClean="0">
                <a:latin typeface="Cambria" panose="02040503050406030204" pitchFamily="18" charset="0"/>
              </a:rPr>
              <a:t>алиппе</a:t>
            </a:r>
            <a:r>
              <a:rPr lang="ru-RU" sz="1800" b="1" i="1" dirty="0" smtClean="0">
                <a:latin typeface="Cambria" panose="02040503050406030204" pitchFamily="18" charset="0"/>
              </a:rPr>
              <a:t>)                                            1- В класс.                                Тема:  </a:t>
            </a:r>
            <a:r>
              <a:rPr lang="ru-RU" sz="1800" b="1" i="1" dirty="0" err="1" smtClean="0">
                <a:latin typeface="Cambria" panose="02040503050406030204" pitchFamily="18" charset="0"/>
              </a:rPr>
              <a:t>Пп</a:t>
            </a:r>
            <a:r>
              <a:rPr lang="ru-RU" sz="1800" b="1" i="1" dirty="0" smtClean="0">
                <a:latin typeface="Cambria" panose="02040503050406030204" pitchFamily="18" charset="0"/>
              </a:rPr>
              <a:t> </a:t>
            </a:r>
            <a:r>
              <a:rPr lang="ru-RU" sz="1800" b="1" i="1" dirty="0" err="1" smtClean="0">
                <a:latin typeface="Cambria" panose="02040503050406030204" pitchFamily="18" charset="0"/>
              </a:rPr>
              <a:t>тыбышы</a:t>
            </a:r>
            <a:r>
              <a:rPr lang="ru-RU" sz="1800" b="1" i="1" dirty="0" smtClean="0">
                <a:latin typeface="Cambria" panose="02040503050406030204" pitchFamily="18" charset="0"/>
              </a:rPr>
              <a:t>. </a:t>
            </a:r>
            <a:br>
              <a:rPr lang="ru-RU" sz="1800" b="1" i="1" dirty="0" smtClean="0">
                <a:latin typeface="Cambria" panose="02040503050406030204" pitchFamily="18" charset="0"/>
              </a:rPr>
            </a:br>
            <a:r>
              <a:rPr lang="ru-RU" sz="1800" b="1" i="1" dirty="0" err="1" smtClean="0">
                <a:latin typeface="Cambria" panose="02040503050406030204" pitchFamily="18" charset="0"/>
              </a:rPr>
              <a:t>Мугалим</a:t>
            </a:r>
            <a:r>
              <a:rPr lang="ru-RU" sz="1800" b="1" i="1" dirty="0" smtClean="0">
                <a:latin typeface="Cambria" panose="02040503050406030204" pitchFamily="18" charset="0"/>
              </a:rPr>
              <a:t>: </a:t>
            </a:r>
            <a:r>
              <a:rPr lang="ru-RU" sz="1800" b="1" i="1" dirty="0" err="1" smtClean="0">
                <a:latin typeface="Cambria" panose="02040503050406030204" pitchFamily="18" charset="0"/>
              </a:rPr>
              <a:t>Тыналиева</a:t>
            </a:r>
            <a:r>
              <a:rPr lang="ru-RU" sz="1800" b="1" i="1" dirty="0" smtClean="0">
                <a:latin typeface="Cambria" panose="02040503050406030204" pitchFamily="18" charset="0"/>
              </a:rPr>
              <a:t> А.А.</a:t>
            </a:r>
            <a:endParaRPr lang="ru-RU" sz="1800" b="1" i="1" dirty="0">
              <a:latin typeface="Cambria" panose="0204050305040603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5" y="824248"/>
            <a:ext cx="5228822" cy="2736249"/>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1883" r="15989"/>
          <a:stretch/>
        </p:blipFill>
        <p:spPr>
          <a:xfrm>
            <a:off x="6412635" y="839710"/>
            <a:ext cx="4611681" cy="2720787"/>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r="21622"/>
          <a:stretch/>
        </p:blipFill>
        <p:spPr>
          <a:xfrm>
            <a:off x="373219" y="3848033"/>
            <a:ext cx="5255116" cy="2861860"/>
          </a:xfrm>
          <a:prstGeom prst="rect">
            <a:avLst/>
          </a:prstGeom>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t="7477" b="13396"/>
          <a:stretch/>
        </p:blipFill>
        <p:spPr>
          <a:xfrm>
            <a:off x="8718475" y="3670479"/>
            <a:ext cx="2323527" cy="3039414"/>
          </a:xfrm>
          <a:prstGeom prst="rect">
            <a:avLst/>
          </a:prstGeom>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t="6573" b="11174"/>
          <a:stretch/>
        </p:blipFill>
        <p:spPr>
          <a:xfrm>
            <a:off x="6165001" y="3670480"/>
            <a:ext cx="2347158" cy="3039414"/>
          </a:xfrm>
          <a:prstGeom prst="rect">
            <a:avLst/>
          </a:prstGeom>
        </p:spPr>
      </p:pic>
    </p:spTree>
    <p:extLst>
      <p:ext uri="{BB962C8B-B14F-4D97-AF65-F5344CB8AC3E}">
        <p14:creationId xmlns:p14="http://schemas.microsoft.com/office/powerpoint/2010/main" val="968453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t="14104"/>
          <a:stretch/>
        </p:blipFill>
        <p:spPr>
          <a:xfrm>
            <a:off x="3631842" y="3733868"/>
            <a:ext cx="3889419" cy="2966035"/>
          </a:xfrm>
          <a:prstGeom prst="rect">
            <a:avLst/>
          </a:prstGeom>
        </p:spPr>
      </p:pic>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r="22645"/>
          <a:stretch/>
        </p:blipFill>
        <p:spPr>
          <a:xfrm>
            <a:off x="205525" y="3750298"/>
            <a:ext cx="3297529" cy="2966035"/>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255" y="409373"/>
            <a:ext cx="5458578" cy="3067923"/>
          </a:xfrm>
          <a:prstGeom prst="rect">
            <a:avLst/>
          </a:prstGeom>
        </p:spPr>
      </p:pic>
      <p:pic>
        <p:nvPicPr>
          <p:cNvPr id="12" name="Рисунок 11"/>
          <p:cNvPicPr>
            <a:picLocks noChangeAspect="1"/>
          </p:cNvPicPr>
          <p:nvPr/>
        </p:nvPicPr>
        <p:blipFill rotWithShape="1">
          <a:blip r:embed="rId5">
            <a:extLst>
              <a:ext uri="{28A0092B-C50C-407E-A947-70E740481C1C}">
                <a14:useLocalDpi xmlns:a14="http://schemas.microsoft.com/office/drawing/2010/main" val="0"/>
              </a:ext>
            </a:extLst>
          </a:blip>
          <a:srcRect l="7517" t="9180" r="20996" b="10629"/>
          <a:stretch/>
        </p:blipFill>
        <p:spPr>
          <a:xfrm>
            <a:off x="6528874" y="409373"/>
            <a:ext cx="5311104" cy="3067923"/>
          </a:xfrm>
          <a:prstGeom prst="rect">
            <a:avLst/>
          </a:prstGeom>
        </p:spPr>
      </p:pic>
      <p:pic>
        <p:nvPicPr>
          <p:cNvPr id="13" name="Рисунок 12"/>
          <p:cNvPicPr>
            <a:picLocks noChangeAspect="1"/>
          </p:cNvPicPr>
          <p:nvPr/>
        </p:nvPicPr>
        <p:blipFill rotWithShape="1">
          <a:blip r:embed="rId6">
            <a:extLst>
              <a:ext uri="{28A0092B-C50C-407E-A947-70E740481C1C}">
                <a14:useLocalDpi xmlns:a14="http://schemas.microsoft.com/office/drawing/2010/main" val="0"/>
              </a:ext>
            </a:extLst>
          </a:blip>
          <a:srcRect l="2488" t="21408"/>
          <a:stretch/>
        </p:blipFill>
        <p:spPr>
          <a:xfrm>
            <a:off x="7650050" y="3733868"/>
            <a:ext cx="4355604" cy="2966035"/>
          </a:xfrm>
          <a:prstGeom prst="rect">
            <a:avLst/>
          </a:prstGeom>
        </p:spPr>
      </p:pic>
    </p:spTree>
    <p:extLst>
      <p:ext uri="{BB962C8B-B14F-4D97-AF65-F5344CB8AC3E}">
        <p14:creationId xmlns:p14="http://schemas.microsoft.com/office/powerpoint/2010/main" val="3521059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369" y="171943"/>
            <a:ext cx="10503794" cy="781094"/>
          </a:xfrm>
        </p:spPr>
        <p:txBody>
          <a:bodyPr>
            <a:normAutofit fontScale="90000"/>
          </a:bodyPr>
          <a:lstStyle/>
          <a:p>
            <a:r>
              <a:rPr lang="ru-RU" sz="1800" b="1" i="1" dirty="0" smtClean="0">
                <a:latin typeface="Cambria" panose="02040503050406030204" pitchFamily="18" charset="0"/>
              </a:rPr>
              <a:t>       </a:t>
            </a:r>
            <a:r>
              <a:rPr lang="ru-RU" sz="1800" b="1" i="1" dirty="0">
                <a:latin typeface="Cambria" panose="02040503050406030204" pitchFamily="18" charset="0"/>
              </a:rPr>
              <a:t>Математика </a:t>
            </a:r>
            <a:r>
              <a:rPr lang="ru-RU" sz="1800" b="1" i="1" dirty="0" err="1" smtClean="0">
                <a:latin typeface="Cambria" panose="02040503050406030204" pitchFamily="18" charset="0"/>
              </a:rPr>
              <a:t>предметинен</a:t>
            </a:r>
            <a:r>
              <a:rPr lang="ru-RU" sz="1800" b="1" i="1" dirty="0">
                <a:latin typeface="Cambria" panose="02040503050406030204" pitchFamily="18" charset="0"/>
              </a:rPr>
              <a:t> </a:t>
            </a:r>
            <a:r>
              <a:rPr lang="ru-RU" sz="1800" b="1" i="1" dirty="0" smtClean="0">
                <a:latin typeface="Cambria" panose="02040503050406030204" pitchFamily="18" charset="0"/>
              </a:rPr>
              <a:t>  </a:t>
            </a:r>
            <a:r>
              <a:rPr lang="ru-RU" sz="1800" b="1" i="1" dirty="0">
                <a:latin typeface="Cambria" panose="02040503050406030204" pitchFamily="18" charset="0"/>
              </a:rPr>
              <a:t>3 – А- Б - В </a:t>
            </a:r>
            <a:r>
              <a:rPr lang="ru-RU" sz="1800" b="1" i="1" dirty="0" smtClean="0">
                <a:latin typeface="Cambria" panose="02040503050406030204" pitchFamily="18" charset="0"/>
              </a:rPr>
              <a:t> </a:t>
            </a:r>
            <a:r>
              <a:rPr lang="ru-RU" sz="1800" b="1" i="1" dirty="0" err="1" smtClean="0">
                <a:latin typeface="Cambria" panose="02040503050406030204" pitchFamily="18" charset="0"/>
              </a:rPr>
              <a:t>класстар</a:t>
            </a:r>
            <a:r>
              <a:rPr lang="ru-RU" sz="1800" b="1" i="1" dirty="0" smtClean="0">
                <a:latin typeface="Cambria" panose="02040503050406030204" pitchFamily="18" charset="0"/>
              </a:rPr>
              <a:t> </a:t>
            </a:r>
            <a:r>
              <a:rPr lang="ru-RU" sz="1800" b="1" i="1" dirty="0" err="1" smtClean="0">
                <a:latin typeface="Cambria" panose="02040503050406030204" pitchFamily="18" charset="0"/>
              </a:rPr>
              <a:t>арасында</a:t>
            </a:r>
            <a:r>
              <a:rPr lang="ky-KG" sz="1800" b="1" i="1" smtClean="0">
                <a:latin typeface="Cambria" panose="02040503050406030204" pitchFamily="18" charset="0"/>
              </a:rPr>
              <a:t> өтүлгөн</a:t>
            </a:r>
            <a:r>
              <a:rPr lang="ru-RU" sz="1800" b="1" i="1" smtClean="0">
                <a:latin typeface="Cambria" panose="02040503050406030204" pitchFamily="18" charset="0"/>
              </a:rPr>
              <a:t>  </a:t>
            </a:r>
            <a:r>
              <a:rPr lang="ru-RU" sz="1800" b="1" i="1" dirty="0" err="1" smtClean="0">
                <a:latin typeface="Cambria" panose="02040503050406030204" pitchFamily="18" charset="0"/>
              </a:rPr>
              <a:t>оюн</a:t>
            </a:r>
            <a:r>
              <a:rPr lang="ru-RU" sz="1800" b="1" i="1" dirty="0" smtClean="0">
                <a:latin typeface="Cambria" panose="02040503050406030204" pitchFamily="18" charset="0"/>
              </a:rPr>
              <a:t> </a:t>
            </a:r>
            <a:r>
              <a:rPr lang="ru-RU" sz="1800" b="1" i="1" dirty="0">
                <a:latin typeface="Cambria" panose="02040503050406030204" pitchFamily="18" charset="0"/>
              </a:rPr>
              <a:t>викторина </a:t>
            </a:r>
            <a:r>
              <a:rPr lang="ru-RU" sz="1800" b="1" i="1" dirty="0" smtClean="0">
                <a:latin typeface="Cambria" panose="02040503050406030204" pitchFamily="18" charset="0"/>
              </a:rPr>
              <a:t> </a:t>
            </a:r>
            <a:r>
              <a:rPr lang="ru-RU" sz="1800" b="1" i="1" dirty="0" err="1" smtClean="0">
                <a:latin typeface="Cambria" panose="02040503050406030204" pitchFamily="18" charset="0"/>
              </a:rPr>
              <a:t>сабагы</a:t>
            </a:r>
            <a:r>
              <a:rPr lang="ru-RU" sz="1800" b="1" i="1" dirty="0" smtClean="0">
                <a:latin typeface="Cambria" panose="02040503050406030204" pitchFamily="18" charset="0"/>
              </a:rPr>
              <a:t> </a:t>
            </a:r>
            <a:br>
              <a:rPr lang="ru-RU" sz="1800" b="1" i="1" dirty="0" smtClean="0">
                <a:latin typeface="Cambria" panose="02040503050406030204" pitchFamily="18" charset="0"/>
              </a:rPr>
            </a:br>
            <a:r>
              <a:rPr lang="ru-RU" sz="1800" b="1" i="1" dirty="0">
                <a:latin typeface="Cambria" panose="02040503050406030204" pitchFamily="18" charset="0"/>
              </a:rPr>
              <a:t/>
            </a:r>
            <a:br>
              <a:rPr lang="ru-RU" sz="1800" b="1" i="1" dirty="0">
                <a:latin typeface="Cambria" panose="02040503050406030204" pitchFamily="18" charset="0"/>
              </a:rPr>
            </a:br>
            <a:r>
              <a:rPr lang="ru-RU" sz="1800" b="1" i="1" dirty="0" smtClean="0">
                <a:latin typeface="Cambria" panose="02040503050406030204" pitchFamily="18" charset="0"/>
              </a:rPr>
              <a:t>                      </a:t>
            </a:r>
            <a:r>
              <a:rPr lang="ru-RU" sz="1800" b="1" i="1" dirty="0" err="1" smtClean="0">
                <a:latin typeface="Cambria" panose="02040503050406030204" pitchFamily="18" charset="0"/>
              </a:rPr>
              <a:t>Мугалимдер</a:t>
            </a:r>
            <a:r>
              <a:rPr lang="ru-RU" sz="1800" b="1" i="1" dirty="0" smtClean="0">
                <a:latin typeface="Cambria" panose="02040503050406030204" pitchFamily="18" charset="0"/>
              </a:rPr>
              <a:t>:  </a:t>
            </a:r>
            <a:r>
              <a:rPr lang="ru-RU" sz="1800" b="1" i="1" dirty="0" err="1" smtClean="0">
                <a:latin typeface="Cambria" panose="02040503050406030204" pitchFamily="18" charset="0"/>
              </a:rPr>
              <a:t>Батырканова</a:t>
            </a:r>
            <a:r>
              <a:rPr lang="ru-RU" sz="1800" b="1" i="1" dirty="0" smtClean="0">
                <a:latin typeface="Cambria" panose="02040503050406030204" pitchFamily="18" charset="0"/>
              </a:rPr>
              <a:t> М.С.,     </a:t>
            </a:r>
            <a:r>
              <a:rPr lang="ru-RU" sz="1800" b="1" i="1" dirty="0" err="1" smtClean="0">
                <a:latin typeface="Cambria" panose="02040503050406030204" pitchFamily="18" charset="0"/>
              </a:rPr>
              <a:t>Исмаилова</a:t>
            </a:r>
            <a:r>
              <a:rPr lang="ru-RU" sz="1800" b="1" i="1" dirty="0" smtClean="0">
                <a:latin typeface="Cambria" panose="02040503050406030204" pitchFamily="18" charset="0"/>
              </a:rPr>
              <a:t> С.С.,     </a:t>
            </a:r>
            <a:r>
              <a:rPr lang="ru-RU" sz="1800" b="1" i="1" dirty="0" err="1" smtClean="0">
                <a:latin typeface="Cambria" panose="02040503050406030204" pitchFamily="18" charset="0"/>
              </a:rPr>
              <a:t>Кадыралиева</a:t>
            </a:r>
            <a:r>
              <a:rPr lang="ru-RU" sz="1800" b="1" i="1" dirty="0" smtClean="0">
                <a:latin typeface="Cambria" panose="02040503050406030204" pitchFamily="18" charset="0"/>
              </a:rPr>
              <a:t> Ж.Н.</a:t>
            </a:r>
            <a:endParaRPr lang="ru-RU" sz="1800"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20845" b="10047"/>
          <a:stretch/>
        </p:blipFill>
        <p:spPr>
          <a:xfrm>
            <a:off x="119632" y="1146897"/>
            <a:ext cx="5766013" cy="2886785"/>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437" y="1167512"/>
            <a:ext cx="5289457" cy="2845553"/>
          </a:xfrm>
          <a:prstGeom prst="rect">
            <a:avLst/>
          </a:prstGeom>
        </p:spPr>
      </p:pic>
      <p:pic>
        <p:nvPicPr>
          <p:cNvPr id="9" name="Рисунок 8"/>
          <p:cNvPicPr>
            <a:picLocks noChangeAspect="1"/>
          </p:cNvPicPr>
          <p:nvPr/>
        </p:nvPicPr>
        <p:blipFill rotWithShape="1">
          <a:blip r:embed="rId4">
            <a:extLst>
              <a:ext uri="{28A0092B-C50C-407E-A947-70E740481C1C}">
                <a14:useLocalDpi xmlns:a14="http://schemas.microsoft.com/office/drawing/2010/main" val="0"/>
              </a:ext>
            </a:extLst>
          </a:blip>
          <a:srcRect b="9671"/>
          <a:stretch/>
        </p:blipFill>
        <p:spPr>
          <a:xfrm>
            <a:off x="119632" y="4138399"/>
            <a:ext cx="3525089" cy="2610131"/>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9703" y="4106656"/>
            <a:ext cx="4181341" cy="2641874"/>
          </a:xfrm>
          <a:prstGeom prst="rect">
            <a:avLst/>
          </a:prstGeom>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l="2770" t="6949" b="2723"/>
          <a:stretch/>
        </p:blipFill>
        <p:spPr>
          <a:xfrm>
            <a:off x="3779176" y="4138399"/>
            <a:ext cx="3746071" cy="2610131"/>
          </a:xfrm>
          <a:prstGeom prst="rect">
            <a:avLst/>
          </a:prstGeom>
        </p:spPr>
      </p:pic>
    </p:spTree>
    <p:extLst>
      <p:ext uri="{BB962C8B-B14F-4D97-AF65-F5344CB8AC3E}">
        <p14:creationId xmlns:p14="http://schemas.microsoft.com/office/powerpoint/2010/main" val="1301333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54" y="3400022"/>
            <a:ext cx="4657859" cy="332274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54" y="194791"/>
            <a:ext cx="4657859" cy="3084491"/>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845" y="194790"/>
            <a:ext cx="4808115" cy="3084491"/>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845" y="3400022"/>
            <a:ext cx="4962659" cy="3284113"/>
          </a:xfrm>
          <a:prstGeom prst="rect">
            <a:avLst/>
          </a:prstGeom>
        </p:spPr>
      </p:pic>
    </p:spTree>
    <p:extLst>
      <p:ext uri="{BB962C8B-B14F-4D97-AF65-F5344CB8AC3E}">
        <p14:creationId xmlns:p14="http://schemas.microsoft.com/office/powerpoint/2010/main" val="1929798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947</TotalTime>
  <Words>411</Words>
  <Application>Microsoft Office PowerPoint</Application>
  <PresentationFormat>Широкоэкранный</PresentationFormat>
  <Paragraphs>56</Paragraphs>
  <Slides>45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45</vt:i4>
      </vt:variant>
    </vt:vector>
  </HeadingPairs>
  <TitlesOfParts>
    <vt:vector size="51" baseType="lpstr">
      <vt:lpstr>Arial</vt:lpstr>
      <vt:lpstr>Calibri</vt:lpstr>
      <vt:lpstr>Calibri Light</vt:lpstr>
      <vt:lpstr>Cambria</vt:lpstr>
      <vt:lpstr>Cambria Math</vt:lpstr>
      <vt:lpstr>Тема Office</vt:lpstr>
      <vt:lpstr>№50 жалпы билим берүү орто мектеби   Окутуу кыргыз тилинде жүргүзүлгөн башталгыч класстарынын  усулдук бирикмеси    </vt:lpstr>
      <vt:lpstr>Презентация PowerPoint</vt:lpstr>
      <vt:lpstr>Презентация PowerPoint</vt:lpstr>
      <vt:lpstr>Кыргыз тили  (окуу)  предмети                 2 Б класс.                           Тема: «Ырыс алды ынтымак»  Мугалим: Турдумамбетова Р. Б.</vt:lpstr>
      <vt:lpstr>Презентация PowerPoint</vt:lpstr>
      <vt:lpstr>Кыргыз тили (алиппе)                                            1- В класс.                                Тема:  Пп тыбышы.  Мугалим: Тыналиева А.А.</vt:lpstr>
      <vt:lpstr>Презентация PowerPoint</vt:lpstr>
      <vt:lpstr>       Математика предметинен   3 – А- Б - В  класстар арасында өтүлгөн  оюн викторина  сабагы                         Мугалимдер:  Батырканова М.С.,     Исмаилова С.С.,     Кадыралиева Ж.Н.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1-Б класс.                                     Класс жетекчи:    Кутманалиева Б. 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Окутуу кыргыз тилинде жүргүзүлгөн башталгыч класстарынын усулдук бирикмесинин жумалыгы</dc:title>
  <dc:creator>admin</dc:creator>
  <cp:lastModifiedBy>admin</cp:lastModifiedBy>
  <cp:revision>154</cp:revision>
  <dcterms:created xsi:type="dcterms:W3CDTF">2020-01-07T10:21:41Z</dcterms:created>
  <dcterms:modified xsi:type="dcterms:W3CDTF">2020-08-15T14:39:48Z</dcterms:modified>
</cp:coreProperties>
</file>